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46"/>
  </p:notes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82" r:id="rId12"/>
    <p:sldId id="283" r:id="rId13"/>
    <p:sldId id="284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67" r:id="rId36"/>
    <p:sldId id="296" r:id="rId37"/>
    <p:sldId id="298" r:id="rId38"/>
    <p:sldId id="297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45739A-F4B1-4F3F-A48D-B28B602EA096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891D37-2E1F-48DF-9D3F-0B6548D26206}">
      <dgm:prSet/>
      <dgm:spPr/>
      <dgm:t>
        <a:bodyPr/>
        <a:lstStyle/>
        <a:p>
          <a:r>
            <a:rPr lang="de-DE" dirty="0"/>
            <a:t>Beginn der Entstehung vor 230 Millionen Jahren im Erdzeitalter</a:t>
          </a:r>
        </a:p>
      </dgm:t>
    </dgm:pt>
    <dgm:pt modelId="{FC3B4C3E-6229-4FAA-BDC2-9E311241F129}" type="parTrans" cxnId="{CE3434E7-37A8-4D57-A38F-46F86B569D28}">
      <dgm:prSet/>
      <dgm:spPr/>
      <dgm:t>
        <a:bodyPr/>
        <a:lstStyle/>
        <a:p>
          <a:endParaRPr lang="de-DE"/>
        </a:p>
      </dgm:t>
    </dgm:pt>
    <dgm:pt modelId="{68854D33-6F00-46A5-8488-8A4C85F2DDCB}" type="sibTrans" cxnId="{CE3434E7-37A8-4D57-A38F-46F86B569D28}">
      <dgm:prSet/>
      <dgm:spPr/>
      <dgm:t>
        <a:bodyPr/>
        <a:lstStyle/>
        <a:p>
          <a:endParaRPr lang="de-DE"/>
        </a:p>
      </dgm:t>
    </dgm:pt>
    <dgm:pt modelId="{F86F7416-3A20-42A4-B358-5C369D399559}">
      <dgm:prSet/>
      <dgm:spPr/>
      <dgm:t>
        <a:bodyPr/>
        <a:lstStyle/>
        <a:p>
          <a:r>
            <a:rPr lang="de-DE" dirty="0"/>
            <a:t>Ablagerungen von Salz und Gips und Bildung einer Salzkruste</a:t>
          </a:r>
        </a:p>
      </dgm:t>
    </dgm:pt>
    <dgm:pt modelId="{AAE61F49-74F7-463D-ABFC-BEAE83B68117}" type="parTrans" cxnId="{FB88C8EE-9A58-4EEE-ABC4-43D42A8C86B5}">
      <dgm:prSet/>
      <dgm:spPr/>
      <dgm:t>
        <a:bodyPr/>
        <a:lstStyle/>
        <a:p>
          <a:endParaRPr lang="de-DE"/>
        </a:p>
      </dgm:t>
    </dgm:pt>
    <dgm:pt modelId="{147ABF9F-7DC0-4DAB-AF29-C4B1CAF374B1}" type="sibTrans" cxnId="{FB88C8EE-9A58-4EEE-ABC4-43D42A8C86B5}">
      <dgm:prSet/>
      <dgm:spPr/>
      <dgm:t>
        <a:bodyPr/>
        <a:lstStyle/>
        <a:p>
          <a:endParaRPr lang="de-DE"/>
        </a:p>
      </dgm:t>
    </dgm:pt>
    <dgm:pt modelId="{8A7368A5-1B67-4CA2-9B69-FF1CD2E7F0E3}">
      <dgm:prSet/>
      <dgm:spPr/>
      <dgm:t>
        <a:bodyPr/>
        <a:lstStyle/>
        <a:p>
          <a:r>
            <a:rPr lang="de-DE" dirty="0"/>
            <a:t>Anspülung von Sedimenten aus Umliegenden Gebirgen</a:t>
          </a:r>
        </a:p>
      </dgm:t>
    </dgm:pt>
    <dgm:pt modelId="{A4016012-37D0-49CF-96B8-80B05AAA1FAD}" type="parTrans" cxnId="{1D1EE76F-4CBA-42C0-AC4C-0820102921B8}">
      <dgm:prSet/>
      <dgm:spPr/>
      <dgm:t>
        <a:bodyPr/>
        <a:lstStyle/>
        <a:p>
          <a:endParaRPr lang="de-DE"/>
        </a:p>
      </dgm:t>
    </dgm:pt>
    <dgm:pt modelId="{1F6ED10D-22FF-4920-B024-B57553983067}" type="sibTrans" cxnId="{1D1EE76F-4CBA-42C0-AC4C-0820102921B8}">
      <dgm:prSet/>
      <dgm:spPr/>
      <dgm:t>
        <a:bodyPr/>
        <a:lstStyle/>
        <a:p>
          <a:endParaRPr lang="de-DE"/>
        </a:p>
      </dgm:t>
    </dgm:pt>
    <dgm:pt modelId="{4F984580-5ABB-4F8C-A05F-670A526C6AC8}">
      <dgm:prSet/>
      <dgm:spPr/>
      <dgm:t>
        <a:bodyPr/>
        <a:lstStyle/>
        <a:p>
          <a:r>
            <a:rPr lang="de-DE" dirty="0"/>
            <a:t>Verdichtung der Sedimente:</a:t>
          </a:r>
        </a:p>
        <a:p>
          <a:r>
            <a:rPr lang="de-DE" dirty="0"/>
            <a:t>Bundsandstein, Muschelkalk, Kreide</a:t>
          </a:r>
        </a:p>
      </dgm:t>
    </dgm:pt>
    <dgm:pt modelId="{22250BBE-E4D0-4B7B-AF14-7F96A511F664}" type="parTrans" cxnId="{C251C9D1-2BCC-490C-B85C-BA29D2B42086}">
      <dgm:prSet/>
      <dgm:spPr/>
      <dgm:t>
        <a:bodyPr/>
        <a:lstStyle/>
        <a:p>
          <a:endParaRPr lang="de-DE"/>
        </a:p>
      </dgm:t>
    </dgm:pt>
    <dgm:pt modelId="{8B449F4A-A180-495D-B9C3-E44874A5A0EA}" type="sibTrans" cxnId="{C251C9D1-2BCC-490C-B85C-BA29D2B42086}">
      <dgm:prSet/>
      <dgm:spPr/>
      <dgm:t>
        <a:bodyPr/>
        <a:lstStyle/>
        <a:p>
          <a:endParaRPr lang="de-DE"/>
        </a:p>
      </dgm:t>
    </dgm:pt>
    <dgm:pt modelId="{726BD30C-E355-45BD-847E-F3B6C235E830}">
      <dgm:prSet/>
      <dgm:spPr/>
      <dgm:t>
        <a:bodyPr/>
        <a:lstStyle/>
        <a:p>
          <a:r>
            <a:rPr lang="de-DE" dirty="0"/>
            <a:t>Salz wird unter hohem Druck weich / plastisch. Das Salz steigt durch risse im Gestein auf</a:t>
          </a:r>
        </a:p>
      </dgm:t>
    </dgm:pt>
    <dgm:pt modelId="{8BC735DC-8721-4F13-B5F9-9D5CA82EF5D3}" type="parTrans" cxnId="{48960DCB-0A78-4785-BC67-79F1A8AE5123}">
      <dgm:prSet/>
      <dgm:spPr/>
      <dgm:t>
        <a:bodyPr/>
        <a:lstStyle/>
        <a:p>
          <a:endParaRPr lang="de-DE"/>
        </a:p>
      </dgm:t>
    </dgm:pt>
    <dgm:pt modelId="{EAF272DC-6142-40CB-B7B5-4830819195E7}" type="sibTrans" cxnId="{48960DCB-0A78-4785-BC67-79F1A8AE5123}">
      <dgm:prSet/>
      <dgm:spPr/>
      <dgm:t>
        <a:bodyPr/>
        <a:lstStyle/>
        <a:p>
          <a:endParaRPr lang="de-DE"/>
        </a:p>
      </dgm:t>
    </dgm:pt>
    <dgm:pt modelId="{7F0451BF-BBA1-4297-B69A-48ED1202E83A}">
      <dgm:prSet/>
      <dgm:spPr/>
      <dgm:t>
        <a:bodyPr/>
        <a:lstStyle/>
        <a:p>
          <a:r>
            <a:rPr lang="de-DE" dirty="0"/>
            <a:t>Das Gestein wird hochgedrückt, bis es über den Meeresspiegel erscheint</a:t>
          </a:r>
        </a:p>
      </dgm:t>
    </dgm:pt>
    <dgm:pt modelId="{6A222256-F9D6-4FEF-BF2B-45DA7E3A8860}" type="parTrans" cxnId="{329F6E07-D41A-48C1-B774-A53380EAC547}">
      <dgm:prSet/>
      <dgm:spPr/>
      <dgm:t>
        <a:bodyPr/>
        <a:lstStyle/>
        <a:p>
          <a:endParaRPr lang="de-DE"/>
        </a:p>
      </dgm:t>
    </dgm:pt>
    <dgm:pt modelId="{6AF3470D-F55A-4368-BAA2-01F59BDA2790}" type="sibTrans" cxnId="{329F6E07-D41A-48C1-B774-A53380EAC547}">
      <dgm:prSet/>
      <dgm:spPr/>
      <dgm:t>
        <a:bodyPr/>
        <a:lstStyle/>
        <a:p>
          <a:endParaRPr lang="de-DE"/>
        </a:p>
      </dgm:t>
    </dgm:pt>
    <dgm:pt modelId="{25B04A22-3B41-44D9-A8F8-6BAAE473F867}" type="pres">
      <dgm:prSet presAssocID="{F645739A-F4B1-4F3F-A48D-B28B602EA096}" presName="Name0" presStyleCnt="0">
        <dgm:presLayoutVars>
          <dgm:dir/>
          <dgm:resizeHandles val="exact"/>
        </dgm:presLayoutVars>
      </dgm:prSet>
      <dgm:spPr/>
    </dgm:pt>
    <dgm:pt modelId="{D52C0DDF-BCE8-474C-B947-235F2F3F237B}" type="pres">
      <dgm:prSet presAssocID="{F645739A-F4B1-4F3F-A48D-B28B602EA096}" presName="arrow" presStyleLbl="bgShp" presStyleIdx="0" presStyleCnt="1"/>
      <dgm:spPr>
        <a:solidFill>
          <a:srgbClr val="33CCFF"/>
        </a:solidFill>
        <a:ln>
          <a:solidFill>
            <a:srgbClr val="33CCFF"/>
          </a:solidFill>
        </a:ln>
      </dgm:spPr>
    </dgm:pt>
    <dgm:pt modelId="{4587BB41-88B1-4714-8ACE-C9BE99209725}" type="pres">
      <dgm:prSet presAssocID="{F645739A-F4B1-4F3F-A48D-B28B602EA096}" presName="points" presStyleCnt="0"/>
      <dgm:spPr/>
    </dgm:pt>
    <dgm:pt modelId="{258A0502-BACF-4138-8E35-B8E3A307A7EB}" type="pres">
      <dgm:prSet presAssocID="{52891D37-2E1F-48DF-9D3F-0B6548D26206}" presName="compositeA" presStyleCnt="0"/>
      <dgm:spPr/>
    </dgm:pt>
    <dgm:pt modelId="{168789AB-D60D-4D53-805B-171A4F5DEF3A}" type="pres">
      <dgm:prSet presAssocID="{52891D37-2E1F-48DF-9D3F-0B6548D26206}" presName="textA" presStyleLbl="revTx" presStyleIdx="0" presStyleCnt="6">
        <dgm:presLayoutVars>
          <dgm:bulletEnabled val="1"/>
        </dgm:presLayoutVars>
      </dgm:prSet>
      <dgm:spPr/>
    </dgm:pt>
    <dgm:pt modelId="{E6CC1EFB-A28A-4E06-97B7-73C4FB927BE4}" type="pres">
      <dgm:prSet presAssocID="{52891D37-2E1F-48DF-9D3F-0B6548D26206}" presName="circleA" presStyleLbl="node1" presStyleIdx="0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5038C81E-126B-40C7-9A81-6A27A2CF28B3}" type="pres">
      <dgm:prSet presAssocID="{52891D37-2E1F-48DF-9D3F-0B6548D26206}" presName="spaceA" presStyleCnt="0"/>
      <dgm:spPr/>
    </dgm:pt>
    <dgm:pt modelId="{74B0D6C3-B02C-48DD-8E07-50A6999982BB}" type="pres">
      <dgm:prSet presAssocID="{68854D33-6F00-46A5-8488-8A4C85F2DDCB}" presName="space" presStyleCnt="0"/>
      <dgm:spPr/>
    </dgm:pt>
    <dgm:pt modelId="{74927E37-D37D-45C3-8C69-2217FA46923A}" type="pres">
      <dgm:prSet presAssocID="{F86F7416-3A20-42A4-B358-5C369D399559}" presName="compositeB" presStyleCnt="0"/>
      <dgm:spPr/>
    </dgm:pt>
    <dgm:pt modelId="{3640B20B-A37D-4D9B-B341-F1889DFFC37C}" type="pres">
      <dgm:prSet presAssocID="{F86F7416-3A20-42A4-B358-5C369D399559}" presName="textB" presStyleLbl="revTx" presStyleIdx="1" presStyleCnt="6">
        <dgm:presLayoutVars>
          <dgm:bulletEnabled val="1"/>
        </dgm:presLayoutVars>
      </dgm:prSet>
      <dgm:spPr/>
    </dgm:pt>
    <dgm:pt modelId="{083DAF20-9CA5-47C6-BC44-2CE55059F851}" type="pres">
      <dgm:prSet presAssocID="{F86F7416-3A20-42A4-B358-5C369D399559}" presName="circleB" presStyleLbl="node1" presStyleIdx="1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85CCB810-731F-4EDB-9C20-9EE15D286F7C}" type="pres">
      <dgm:prSet presAssocID="{F86F7416-3A20-42A4-B358-5C369D399559}" presName="spaceB" presStyleCnt="0"/>
      <dgm:spPr/>
    </dgm:pt>
    <dgm:pt modelId="{3DAE14D8-C1D9-48B5-B5A7-F0CFB697E293}" type="pres">
      <dgm:prSet presAssocID="{147ABF9F-7DC0-4DAB-AF29-C4B1CAF374B1}" presName="space" presStyleCnt="0"/>
      <dgm:spPr/>
    </dgm:pt>
    <dgm:pt modelId="{E3B312E4-C294-4AE7-8257-EBA326839A96}" type="pres">
      <dgm:prSet presAssocID="{8A7368A5-1B67-4CA2-9B69-FF1CD2E7F0E3}" presName="compositeA" presStyleCnt="0"/>
      <dgm:spPr/>
    </dgm:pt>
    <dgm:pt modelId="{25B6E78C-BF23-444C-AF1D-4E1289ED6EBF}" type="pres">
      <dgm:prSet presAssocID="{8A7368A5-1B67-4CA2-9B69-FF1CD2E7F0E3}" presName="textA" presStyleLbl="revTx" presStyleIdx="2" presStyleCnt="6">
        <dgm:presLayoutVars>
          <dgm:bulletEnabled val="1"/>
        </dgm:presLayoutVars>
      </dgm:prSet>
      <dgm:spPr/>
    </dgm:pt>
    <dgm:pt modelId="{08EC71A6-A73D-4030-9811-461BA038D473}" type="pres">
      <dgm:prSet presAssocID="{8A7368A5-1B67-4CA2-9B69-FF1CD2E7F0E3}" presName="circleA" presStyleLbl="node1" presStyleIdx="2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2E6CBC1F-BC56-4BC5-BACD-717F87B2DA91}" type="pres">
      <dgm:prSet presAssocID="{8A7368A5-1B67-4CA2-9B69-FF1CD2E7F0E3}" presName="spaceA" presStyleCnt="0"/>
      <dgm:spPr/>
    </dgm:pt>
    <dgm:pt modelId="{E1F585C3-12D3-475E-B3B5-2EBD53B3A8D6}" type="pres">
      <dgm:prSet presAssocID="{1F6ED10D-22FF-4920-B024-B57553983067}" presName="space" presStyleCnt="0"/>
      <dgm:spPr/>
    </dgm:pt>
    <dgm:pt modelId="{90DD9F47-28FE-400A-8B0E-497A23756316}" type="pres">
      <dgm:prSet presAssocID="{4F984580-5ABB-4F8C-A05F-670A526C6AC8}" presName="compositeB" presStyleCnt="0"/>
      <dgm:spPr/>
    </dgm:pt>
    <dgm:pt modelId="{3E588F8A-31E4-4838-9E53-851BF300E55A}" type="pres">
      <dgm:prSet presAssocID="{4F984580-5ABB-4F8C-A05F-670A526C6AC8}" presName="textB" presStyleLbl="revTx" presStyleIdx="3" presStyleCnt="6">
        <dgm:presLayoutVars>
          <dgm:bulletEnabled val="1"/>
        </dgm:presLayoutVars>
      </dgm:prSet>
      <dgm:spPr/>
    </dgm:pt>
    <dgm:pt modelId="{E978E14E-DFCA-4B01-88BC-FDE34D05037D}" type="pres">
      <dgm:prSet presAssocID="{4F984580-5ABB-4F8C-A05F-670A526C6AC8}" presName="circleB" presStyleLbl="node1" presStyleIdx="3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86C8F60D-F8B8-4DD9-85DD-FECD26714056}" type="pres">
      <dgm:prSet presAssocID="{4F984580-5ABB-4F8C-A05F-670A526C6AC8}" presName="spaceB" presStyleCnt="0"/>
      <dgm:spPr/>
    </dgm:pt>
    <dgm:pt modelId="{75386B53-8CC0-40CA-909F-19692EE26226}" type="pres">
      <dgm:prSet presAssocID="{8B449F4A-A180-495D-B9C3-E44874A5A0EA}" presName="space" presStyleCnt="0"/>
      <dgm:spPr/>
    </dgm:pt>
    <dgm:pt modelId="{89004A03-EB32-4FB8-A901-2DBDC85F8A27}" type="pres">
      <dgm:prSet presAssocID="{726BD30C-E355-45BD-847E-F3B6C235E830}" presName="compositeA" presStyleCnt="0"/>
      <dgm:spPr/>
    </dgm:pt>
    <dgm:pt modelId="{CB14FE73-FB6D-4FC1-BE82-F33F570D05BF}" type="pres">
      <dgm:prSet presAssocID="{726BD30C-E355-45BD-847E-F3B6C235E830}" presName="textA" presStyleLbl="revTx" presStyleIdx="4" presStyleCnt="6">
        <dgm:presLayoutVars>
          <dgm:bulletEnabled val="1"/>
        </dgm:presLayoutVars>
      </dgm:prSet>
      <dgm:spPr/>
    </dgm:pt>
    <dgm:pt modelId="{4B87A696-33EB-43FA-A8AE-EFEC3B0DED0D}" type="pres">
      <dgm:prSet presAssocID="{726BD30C-E355-45BD-847E-F3B6C235E830}" presName="circleA" presStyleLbl="node1" presStyleIdx="4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69FE8666-19F2-4A9B-A114-80CB9C88D0C5}" type="pres">
      <dgm:prSet presAssocID="{726BD30C-E355-45BD-847E-F3B6C235E830}" presName="spaceA" presStyleCnt="0"/>
      <dgm:spPr/>
    </dgm:pt>
    <dgm:pt modelId="{218E9484-7784-4D02-B7C8-E0ECD2F6FCE3}" type="pres">
      <dgm:prSet presAssocID="{EAF272DC-6142-40CB-B7B5-4830819195E7}" presName="space" presStyleCnt="0"/>
      <dgm:spPr/>
    </dgm:pt>
    <dgm:pt modelId="{FB44FCBE-D22E-4AC1-8C92-67692E84123E}" type="pres">
      <dgm:prSet presAssocID="{7F0451BF-BBA1-4297-B69A-48ED1202E83A}" presName="compositeB" presStyleCnt="0"/>
      <dgm:spPr/>
    </dgm:pt>
    <dgm:pt modelId="{A72D918A-3013-4949-A093-8CC544D1BAC7}" type="pres">
      <dgm:prSet presAssocID="{7F0451BF-BBA1-4297-B69A-48ED1202E83A}" presName="textB" presStyleLbl="revTx" presStyleIdx="5" presStyleCnt="6">
        <dgm:presLayoutVars>
          <dgm:bulletEnabled val="1"/>
        </dgm:presLayoutVars>
      </dgm:prSet>
      <dgm:spPr/>
    </dgm:pt>
    <dgm:pt modelId="{CD626E93-4D67-4673-BC8B-4DF971509386}" type="pres">
      <dgm:prSet presAssocID="{7F0451BF-BBA1-4297-B69A-48ED1202E83A}" presName="circleB" presStyleLbl="node1" presStyleIdx="5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F5B163EC-B273-4B5D-A35B-1A48C5DD7BFF}" type="pres">
      <dgm:prSet presAssocID="{7F0451BF-BBA1-4297-B69A-48ED1202E83A}" presName="spaceB" presStyleCnt="0"/>
      <dgm:spPr/>
    </dgm:pt>
  </dgm:ptLst>
  <dgm:cxnLst>
    <dgm:cxn modelId="{329F6E07-D41A-48C1-B774-A53380EAC547}" srcId="{F645739A-F4B1-4F3F-A48D-B28B602EA096}" destId="{7F0451BF-BBA1-4297-B69A-48ED1202E83A}" srcOrd="5" destOrd="0" parTransId="{6A222256-F9D6-4FEF-BF2B-45DA7E3A8860}" sibTransId="{6AF3470D-F55A-4368-BAA2-01F59BDA2790}"/>
    <dgm:cxn modelId="{D4C34942-2025-4EE5-9CC3-85E7F90A3B83}" type="presOf" srcId="{F86F7416-3A20-42A4-B358-5C369D399559}" destId="{3640B20B-A37D-4D9B-B341-F1889DFFC37C}" srcOrd="0" destOrd="0" presId="urn:microsoft.com/office/officeart/2005/8/layout/hProcess11"/>
    <dgm:cxn modelId="{1D1EE76F-4CBA-42C0-AC4C-0820102921B8}" srcId="{F645739A-F4B1-4F3F-A48D-B28B602EA096}" destId="{8A7368A5-1B67-4CA2-9B69-FF1CD2E7F0E3}" srcOrd="2" destOrd="0" parTransId="{A4016012-37D0-49CF-96B8-80B05AAA1FAD}" sibTransId="{1F6ED10D-22FF-4920-B024-B57553983067}"/>
    <dgm:cxn modelId="{D19D037F-E2AD-45FE-9568-0191FCE5998A}" type="presOf" srcId="{F645739A-F4B1-4F3F-A48D-B28B602EA096}" destId="{25B04A22-3B41-44D9-A8F8-6BAAE473F867}" srcOrd="0" destOrd="0" presId="urn:microsoft.com/office/officeart/2005/8/layout/hProcess11"/>
    <dgm:cxn modelId="{0544B694-E2BF-42A6-87A8-D37737DDFB61}" type="presOf" srcId="{726BD30C-E355-45BD-847E-F3B6C235E830}" destId="{CB14FE73-FB6D-4FC1-BE82-F33F570D05BF}" srcOrd="0" destOrd="0" presId="urn:microsoft.com/office/officeart/2005/8/layout/hProcess11"/>
    <dgm:cxn modelId="{B72896A6-711B-4D29-8761-F11C81CED174}" type="presOf" srcId="{4F984580-5ABB-4F8C-A05F-670A526C6AC8}" destId="{3E588F8A-31E4-4838-9E53-851BF300E55A}" srcOrd="0" destOrd="0" presId="urn:microsoft.com/office/officeart/2005/8/layout/hProcess11"/>
    <dgm:cxn modelId="{5BB6E6AB-1BEE-45F8-87B2-26CCF2509D44}" type="presOf" srcId="{52891D37-2E1F-48DF-9D3F-0B6548D26206}" destId="{168789AB-D60D-4D53-805B-171A4F5DEF3A}" srcOrd="0" destOrd="0" presId="urn:microsoft.com/office/officeart/2005/8/layout/hProcess11"/>
    <dgm:cxn modelId="{7557E7C3-4EA2-4221-83CE-64310E4EAF18}" type="presOf" srcId="{7F0451BF-BBA1-4297-B69A-48ED1202E83A}" destId="{A72D918A-3013-4949-A093-8CC544D1BAC7}" srcOrd="0" destOrd="0" presId="urn:microsoft.com/office/officeart/2005/8/layout/hProcess11"/>
    <dgm:cxn modelId="{48960DCB-0A78-4785-BC67-79F1A8AE5123}" srcId="{F645739A-F4B1-4F3F-A48D-B28B602EA096}" destId="{726BD30C-E355-45BD-847E-F3B6C235E830}" srcOrd="4" destOrd="0" parTransId="{8BC735DC-8721-4F13-B5F9-9D5CA82EF5D3}" sibTransId="{EAF272DC-6142-40CB-B7B5-4830819195E7}"/>
    <dgm:cxn modelId="{C251C9D1-2BCC-490C-B85C-BA29D2B42086}" srcId="{F645739A-F4B1-4F3F-A48D-B28B602EA096}" destId="{4F984580-5ABB-4F8C-A05F-670A526C6AC8}" srcOrd="3" destOrd="0" parTransId="{22250BBE-E4D0-4B7B-AF14-7F96A511F664}" sibTransId="{8B449F4A-A180-495D-B9C3-E44874A5A0EA}"/>
    <dgm:cxn modelId="{33DC3EDC-9819-4FE0-A56E-56290BB80AF1}" type="presOf" srcId="{8A7368A5-1B67-4CA2-9B69-FF1CD2E7F0E3}" destId="{25B6E78C-BF23-444C-AF1D-4E1289ED6EBF}" srcOrd="0" destOrd="0" presId="urn:microsoft.com/office/officeart/2005/8/layout/hProcess11"/>
    <dgm:cxn modelId="{CE3434E7-37A8-4D57-A38F-46F86B569D28}" srcId="{F645739A-F4B1-4F3F-A48D-B28B602EA096}" destId="{52891D37-2E1F-48DF-9D3F-0B6548D26206}" srcOrd="0" destOrd="0" parTransId="{FC3B4C3E-6229-4FAA-BDC2-9E311241F129}" sibTransId="{68854D33-6F00-46A5-8488-8A4C85F2DDCB}"/>
    <dgm:cxn modelId="{FB88C8EE-9A58-4EEE-ABC4-43D42A8C86B5}" srcId="{F645739A-F4B1-4F3F-A48D-B28B602EA096}" destId="{F86F7416-3A20-42A4-B358-5C369D399559}" srcOrd="1" destOrd="0" parTransId="{AAE61F49-74F7-463D-ABFC-BEAE83B68117}" sibTransId="{147ABF9F-7DC0-4DAB-AF29-C4B1CAF374B1}"/>
    <dgm:cxn modelId="{CF6297CB-772E-47B0-A062-C9BD172B2342}" type="presParOf" srcId="{25B04A22-3B41-44D9-A8F8-6BAAE473F867}" destId="{D52C0DDF-BCE8-474C-B947-235F2F3F237B}" srcOrd="0" destOrd="0" presId="urn:microsoft.com/office/officeart/2005/8/layout/hProcess11"/>
    <dgm:cxn modelId="{4EF99DB8-D25D-44B4-86C8-2983DAC1941D}" type="presParOf" srcId="{25B04A22-3B41-44D9-A8F8-6BAAE473F867}" destId="{4587BB41-88B1-4714-8ACE-C9BE99209725}" srcOrd="1" destOrd="0" presId="urn:microsoft.com/office/officeart/2005/8/layout/hProcess11"/>
    <dgm:cxn modelId="{FAEBE2AD-7201-4BA5-A483-FFF875795DDB}" type="presParOf" srcId="{4587BB41-88B1-4714-8ACE-C9BE99209725}" destId="{258A0502-BACF-4138-8E35-B8E3A307A7EB}" srcOrd="0" destOrd="0" presId="urn:microsoft.com/office/officeart/2005/8/layout/hProcess11"/>
    <dgm:cxn modelId="{C54F3700-255B-40D8-A894-D889C94F5790}" type="presParOf" srcId="{258A0502-BACF-4138-8E35-B8E3A307A7EB}" destId="{168789AB-D60D-4D53-805B-171A4F5DEF3A}" srcOrd="0" destOrd="0" presId="urn:microsoft.com/office/officeart/2005/8/layout/hProcess11"/>
    <dgm:cxn modelId="{C65F9321-0A86-4D8B-A128-08DC6F137C71}" type="presParOf" srcId="{258A0502-BACF-4138-8E35-B8E3A307A7EB}" destId="{E6CC1EFB-A28A-4E06-97B7-73C4FB927BE4}" srcOrd="1" destOrd="0" presId="urn:microsoft.com/office/officeart/2005/8/layout/hProcess11"/>
    <dgm:cxn modelId="{85B34EAC-9F06-4EE0-9902-FBD1E7AAAD66}" type="presParOf" srcId="{258A0502-BACF-4138-8E35-B8E3A307A7EB}" destId="{5038C81E-126B-40C7-9A81-6A27A2CF28B3}" srcOrd="2" destOrd="0" presId="urn:microsoft.com/office/officeart/2005/8/layout/hProcess11"/>
    <dgm:cxn modelId="{E5C754DF-930C-449D-B6ED-799BD77CD825}" type="presParOf" srcId="{4587BB41-88B1-4714-8ACE-C9BE99209725}" destId="{74B0D6C3-B02C-48DD-8E07-50A6999982BB}" srcOrd="1" destOrd="0" presId="urn:microsoft.com/office/officeart/2005/8/layout/hProcess11"/>
    <dgm:cxn modelId="{32493AED-08D5-4B47-82F3-C949F147AE62}" type="presParOf" srcId="{4587BB41-88B1-4714-8ACE-C9BE99209725}" destId="{74927E37-D37D-45C3-8C69-2217FA46923A}" srcOrd="2" destOrd="0" presId="urn:microsoft.com/office/officeart/2005/8/layout/hProcess11"/>
    <dgm:cxn modelId="{4998D01B-AE42-4194-AE39-AF25948123D0}" type="presParOf" srcId="{74927E37-D37D-45C3-8C69-2217FA46923A}" destId="{3640B20B-A37D-4D9B-B341-F1889DFFC37C}" srcOrd="0" destOrd="0" presId="urn:microsoft.com/office/officeart/2005/8/layout/hProcess11"/>
    <dgm:cxn modelId="{BADB3AC3-9889-49D0-AF62-838A71709BA3}" type="presParOf" srcId="{74927E37-D37D-45C3-8C69-2217FA46923A}" destId="{083DAF20-9CA5-47C6-BC44-2CE55059F851}" srcOrd="1" destOrd="0" presId="urn:microsoft.com/office/officeart/2005/8/layout/hProcess11"/>
    <dgm:cxn modelId="{6C826FAC-3D56-4815-986C-3C11FCA2CD26}" type="presParOf" srcId="{74927E37-D37D-45C3-8C69-2217FA46923A}" destId="{85CCB810-731F-4EDB-9C20-9EE15D286F7C}" srcOrd="2" destOrd="0" presId="urn:microsoft.com/office/officeart/2005/8/layout/hProcess11"/>
    <dgm:cxn modelId="{B2C04C34-AC7B-4926-8C86-5CCE9794E6E9}" type="presParOf" srcId="{4587BB41-88B1-4714-8ACE-C9BE99209725}" destId="{3DAE14D8-C1D9-48B5-B5A7-F0CFB697E293}" srcOrd="3" destOrd="0" presId="urn:microsoft.com/office/officeart/2005/8/layout/hProcess11"/>
    <dgm:cxn modelId="{B1E8FAD4-37BB-4973-AC07-884415C64A5F}" type="presParOf" srcId="{4587BB41-88B1-4714-8ACE-C9BE99209725}" destId="{E3B312E4-C294-4AE7-8257-EBA326839A96}" srcOrd="4" destOrd="0" presId="urn:microsoft.com/office/officeart/2005/8/layout/hProcess11"/>
    <dgm:cxn modelId="{E2EF8158-699B-4ED9-A23F-682E75C9951C}" type="presParOf" srcId="{E3B312E4-C294-4AE7-8257-EBA326839A96}" destId="{25B6E78C-BF23-444C-AF1D-4E1289ED6EBF}" srcOrd="0" destOrd="0" presId="urn:microsoft.com/office/officeart/2005/8/layout/hProcess11"/>
    <dgm:cxn modelId="{933B6C91-04D2-4B19-A5E0-679641D1437C}" type="presParOf" srcId="{E3B312E4-C294-4AE7-8257-EBA326839A96}" destId="{08EC71A6-A73D-4030-9811-461BA038D473}" srcOrd="1" destOrd="0" presId="urn:microsoft.com/office/officeart/2005/8/layout/hProcess11"/>
    <dgm:cxn modelId="{5691F866-9805-41D2-839A-03F4CA8AE8C8}" type="presParOf" srcId="{E3B312E4-C294-4AE7-8257-EBA326839A96}" destId="{2E6CBC1F-BC56-4BC5-BACD-717F87B2DA91}" srcOrd="2" destOrd="0" presId="urn:microsoft.com/office/officeart/2005/8/layout/hProcess11"/>
    <dgm:cxn modelId="{3172BB0C-7BA4-4202-97D1-5943A60535DC}" type="presParOf" srcId="{4587BB41-88B1-4714-8ACE-C9BE99209725}" destId="{E1F585C3-12D3-475E-B3B5-2EBD53B3A8D6}" srcOrd="5" destOrd="0" presId="urn:microsoft.com/office/officeart/2005/8/layout/hProcess11"/>
    <dgm:cxn modelId="{F39ACD94-3407-47C4-9B5A-AD4E5F9B27E1}" type="presParOf" srcId="{4587BB41-88B1-4714-8ACE-C9BE99209725}" destId="{90DD9F47-28FE-400A-8B0E-497A23756316}" srcOrd="6" destOrd="0" presId="urn:microsoft.com/office/officeart/2005/8/layout/hProcess11"/>
    <dgm:cxn modelId="{ABCE6DF7-E6A0-45E8-9DC4-9925CDE1B3C9}" type="presParOf" srcId="{90DD9F47-28FE-400A-8B0E-497A23756316}" destId="{3E588F8A-31E4-4838-9E53-851BF300E55A}" srcOrd="0" destOrd="0" presId="urn:microsoft.com/office/officeart/2005/8/layout/hProcess11"/>
    <dgm:cxn modelId="{F71FF86B-6F48-453A-ACB9-68E875FACC45}" type="presParOf" srcId="{90DD9F47-28FE-400A-8B0E-497A23756316}" destId="{E978E14E-DFCA-4B01-88BC-FDE34D05037D}" srcOrd="1" destOrd="0" presId="urn:microsoft.com/office/officeart/2005/8/layout/hProcess11"/>
    <dgm:cxn modelId="{88657ECB-BFFE-4A54-B263-95DA4D3DBACD}" type="presParOf" srcId="{90DD9F47-28FE-400A-8B0E-497A23756316}" destId="{86C8F60D-F8B8-4DD9-85DD-FECD26714056}" srcOrd="2" destOrd="0" presId="urn:microsoft.com/office/officeart/2005/8/layout/hProcess11"/>
    <dgm:cxn modelId="{B63F78CD-BE57-4FDC-8D44-4F2FD18C064F}" type="presParOf" srcId="{4587BB41-88B1-4714-8ACE-C9BE99209725}" destId="{75386B53-8CC0-40CA-909F-19692EE26226}" srcOrd="7" destOrd="0" presId="urn:microsoft.com/office/officeart/2005/8/layout/hProcess11"/>
    <dgm:cxn modelId="{A986CEE1-0EC5-4721-9081-2CC8DC5D968D}" type="presParOf" srcId="{4587BB41-88B1-4714-8ACE-C9BE99209725}" destId="{89004A03-EB32-4FB8-A901-2DBDC85F8A27}" srcOrd="8" destOrd="0" presId="urn:microsoft.com/office/officeart/2005/8/layout/hProcess11"/>
    <dgm:cxn modelId="{AD0C29CA-C776-408F-952A-F47BE92A875E}" type="presParOf" srcId="{89004A03-EB32-4FB8-A901-2DBDC85F8A27}" destId="{CB14FE73-FB6D-4FC1-BE82-F33F570D05BF}" srcOrd="0" destOrd="0" presId="urn:microsoft.com/office/officeart/2005/8/layout/hProcess11"/>
    <dgm:cxn modelId="{86A769A7-DD6E-4F5B-826C-BA57A50FB819}" type="presParOf" srcId="{89004A03-EB32-4FB8-A901-2DBDC85F8A27}" destId="{4B87A696-33EB-43FA-A8AE-EFEC3B0DED0D}" srcOrd="1" destOrd="0" presId="urn:microsoft.com/office/officeart/2005/8/layout/hProcess11"/>
    <dgm:cxn modelId="{855C788B-8945-4B5B-9DF7-ED16AF329039}" type="presParOf" srcId="{89004A03-EB32-4FB8-A901-2DBDC85F8A27}" destId="{69FE8666-19F2-4A9B-A114-80CB9C88D0C5}" srcOrd="2" destOrd="0" presId="urn:microsoft.com/office/officeart/2005/8/layout/hProcess11"/>
    <dgm:cxn modelId="{94148001-253A-473E-8E4E-FCFC36CBB65E}" type="presParOf" srcId="{4587BB41-88B1-4714-8ACE-C9BE99209725}" destId="{218E9484-7784-4D02-B7C8-E0ECD2F6FCE3}" srcOrd="9" destOrd="0" presId="urn:microsoft.com/office/officeart/2005/8/layout/hProcess11"/>
    <dgm:cxn modelId="{9ECE2D9B-ADE6-416D-9332-A0D57D7957F5}" type="presParOf" srcId="{4587BB41-88B1-4714-8ACE-C9BE99209725}" destId="{FB44FCBE-D22E-4AC1-8C92-67692E84123E}" srcOrd="10" destOrd="0" presId="urn:microsoft.com/office/officeart/2005/8/layout/hProcess11"/>
    <dgm:cxn modelId="{08F13F59-FF8E-4172-BA2A-D4929D622A6F}" type="presParOf" srcId="{FB44FCBE-D22E-4AC1-8C92-67692E84123E}" destId="{A72D918A-3013-4949-A093-8CC544D1BAC7}" srcOrd="0" destOrd="0" presId="urn:microsoft.com/office/officeart/2005/8/layout/hProcess11"/>
    <dgm:cxn modelId="{F9F7A564-C027-4BAA-9A67-C577674CED44}" type="presParOf" srcId="{FB44FCBE-D22E-4AC1-8C92-67692E84123E}" destId="{CD626E93-4D67-4673-BC8B-4DF971509386}" srcOrd="1" destOrd="0" presId="urn:microsoft.com/office/officeart/2005/8/layout/hProcess11"/>
    <dgm:cxn modelId="{51DBA04A-21EB-40F4-9C13-32F992167F59}" type="presParOf" srcId="{FB44FCBE-D22E-4AC1-8C92-67692E84123E}" destId="{F5B163EC-B273-4B5D-A35B-1A48C5DD7BF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27D821-9377-4ED8-BC24-1CFDAA6D96E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B0E2DE-AD2B-44A4-8FC8-6ADDEA166A32}">
      <dgm:prSet phldrT="[Text]" custT="1"/>
      <dgm:spPr>
        <a:solidFill>
          <a:srgbClr val="3333FF"/>
        </a:solidFill>
        <a:ln>
          <a:solidFill>
            <a:srgbClr val="3333FF"/>
          </a:solidFill>
        </a:ln>
      </dgm:spPr>
      <dgm:t>
        <a:bodyPr/>
        <a:lstStyle/>
        <a:p>
          <a:r>
            <a:rPr lang="de-DE" sz="1800" dirty="0"/>
            <a:t>Dogger-bank</a:t>
          </a:r>
        </a:p>
      </dgm:t>
    </dgm:pt>
    <dgm:pt modelId="{C9027FCC-63E0-46CA-8624-AB1022B5BAD8}" type="parTrans" cxnId="{CB4D46CE-AF3B-4F27-B8A5-B11339A0AF37}">
      <dgm:prSet/>
      <dgm:spPr/>
      <dgm:t>
        <a:bodyPr/>
        <a:lstStyle/>
        <a:p>
          <a:endParaRPr lang="de-DE"/>
        </a:p>
      </dgm:t>
    </dgm:pt>
    <dgm:pt modelId="{4FB2ACE2-D132-49D1-92A6-17B238F5EDC5}" type="sibTrans" cxnId="{CB4D46CE-AF3B-4F27-B8A5-B11339A0AF37}">
      <dgm:prSet/>
      <dgm:spPr/>
      <dgm:t>
        <a:bodyPr/>
        <a:lstStyle/>
        <a:p>
          <a:endParaRPr lang="de-DE"/>
        </a:p>
      </dgm:t>
    </dgm:pt>
    <dgm:pt modelId="{9D262992-0353-4E02-A8C1-2077BB0147D6}">
      <dgm:prSet phldrT="[Text]" custT="1"/>
      <dgm:spPr>
        <a:ln>
          <a:solidFill>
            <a:srgbClr val="3333FF"/>
          </a:solidFill>
        </a:ln>
      </dgm:spPr>
      <dgm:t>
        <a:bodyPr/>
        <a:lstStyle/>
        <a:p>
          <a:pPr algn="just">
            <a:buNone/>
          </a:pPr>
          <a:r>
            <a:rPr lang="de-DE" sz="2000" dirty="0"/>
            <a:t>	Helgoland war vor ca. 4000 Jahren Teil der sogenannten Doggerbank und mit dem Festlands verbunden</a:t>
          </a:r>
        </a:p>
      </dgm:t>
    </dgm:pt>
    <dgm:pt modelId="{263C6C99-4670-470C-9313-3DA2FD819067}" type="parTrans" cxnId="{2CD9A7C5-7E7F-4230-B424-BDCD3BD03243}">
      <dgm:prSet/>
      <dgm:spPr/>
      <dgm:t>
        <a:bodyPr/>
        <a:lstStyle/>
        <a:p>
          <a:endParaRPr lang="de-DE"/>
        </a:p>
      </dgm:t>
    </dgm:pt>
    <dgm:pt modelId="{D64018AE-8808-40C6-B0A7-56EEC0B2F73F}" type="sibTrans" cxnId="{2CD9A7C5-7E7F-4230-B424-BDCD3BD03243}">
      <dgm:prSet/>
      <dgm:spPr/>
      <dgm:t>
        <a:bodyPr/>
        <a:lstStyle/>
        <a:p>
          <a:endParaRPr lang="de-DE"/>
        </a:p>
      </dgm:t>
    </dgm:pt>
    <dgm:pt modelId="{64C87586-DB3C-46CF-8A93-C1CA1E0EFD53}">
      <dgm:prSet phldrT="[Text]" custT="1"/>
      <dgm:spPr>
        <a:solidFill>
          <a:srgbClr val="3333FF"/>
        </a:solidFill>
        <a:ln>
          <a:solidFill>
            <a:srgbClr val="3333FF"/>
          </a:solidFill>
        </a:ln>
      </dgm:spPr>
      <dgm:t>
        <a:bodyPr/>
        <a:lstStyle/>
        <a:p>
          <a:r>
            <a:rPr lang="de-DE" sz="1800" dirty="0"/>
            <a:t>Meeres-spiegel</a:t>
          </a:r>
        </a:p>
      </dgm:t>
    </dgm:pt>
    <dgm:pt modelId="{6E5E31F2-7912-406D-97A1-B8FB5FB50C78}" type="parTrans" cxnId="{CBF365BC-14B3-494D-AEFD-739D07D47A28}">
      <dgm:prSet/>
      <dgm:spPr/>
      <dgm:t>
        <a:bodyPr/>
        <a:lstStyle/>
        <a:p>
          <a:endParaRPr lang="de-DE"/>
        </a:p>
      </dgm:t>
    </dgm:pt>
    <dgm:pt modelId="{4CD095E5-912B-409A-A27D-0A927E9AF1AF}" type="sibTrans" cxnId="{CBF365BC-14B3-494D-AEFD-739D07D47A28}">
      <dgm:prSet/>
      <dgm:spPr/>
      <dgm:t>
        <a:bodyPr/>
        <a:lstStyle/>
        <a:p>
          <a:endParaRPr lang="de-DE"/>
        </a:p>
      </dgm:t>
    </dgm:pt>
    <dgm:pt modelId="{CF6780BD-92C3-4A1A-84A2-B0861AB627EE}">
      <dgm:prSet phldrT="[Text]" custT="1"/>
      <dgm:spPr>
        <a:ln>
          <a:solidFill>
            <a:srgbClr val="3333FF"/>
          </a:solidFill>
        </a:ln>
      </dgm:spPr>
      <dgm:t>
        <a:bodyPr/>
        <a:lstStyle/>
        <a:p>
          <a:pPr>
            <a:buNone/>
          </a:pPr>
          <a:r>
            <a:rPr lang="de-DE" sz="1800" dirty="0"/>
            <a:t>	</a:t>
          </a:r>
          <a:r>
            <a:rPr lang="de-DE" sz="2000" dirty="0"/>
            <a:t>Damals lag der Meeresspiegel global ungefähr 100 Meter tiefer, wie heute</a:t>
          </a:r>
        </a:p>
      </dgm:t>
    </dgm:pt>
    <dgm:pt modelId="{358F8E38-4111-40B6-84FC-B3860C3D8D04}" type="parTrans" cxnId="{71C88030-0359-46A6-A485-F7CCF0B1F035}">
      <dgm:prSet/>
      <dgm:spPr/>
      <dgm:t>
        <a:bodyPr/>
        <a:lstStyle/>
        <a:p>
          <a:endParaRPr lang="de-DE"/>
        </a:p>
      </dgm:t>
    </dgm:pt>
    <dgm:pt modelId="{019FE5AE-4CAA-46E3-990F-AB29DDC3A8E0}" type="sibTrans" cxnId="{71C88030-0359-46A6-A485-F7CCF0B1F035}">
      <dgm:prSet/>
      <dgm:spPr/>
      <dgm:t>
        <a:bodyPr/>
        <a:lstStyle/>
        <a:p>
          <a:endParaRPr lang="de-DE"/>
        </a:p>
      </dgm:t>
    </dgm:pt>
    <dgm:pt modelId="{6E0B4C28-5886-4388-8A12-ABBF936A23D1}">
      <dgm:prSet phldrT="[Text]" custT="1"/>
      <dgm:spPr>
        <a:solidFill>
          <a:srgbClr val="3333FF"/>
        </a:solidFill>
        <a:ln>
          <a:solidFill>
            <a:srgbClr val="3333FF"/>
          </a:solidFill>
        </a:ln>
      </dgm:spPr>
      <dgm:t>
        <a:bodyPr/>
        <a:lstStyle/>
        <a:p>
          <a:r>
            <a:rPr lang="de-DE" sz="1800" dirty="0"/>
            <a:t>Land-verbindung</a:t>
          </a:r>
        </a:p>
      </dgm:t>
    </dgm:pt>
    <dgm:pt modelId="{34F9CDD5-C346-4CE9-BFA4-233E8AC78746}" type="parTrans" cxnId="{B905301B-D03C-444F-9AD0-F3AC90C27302}">
      <dgm:prSet/>
      <dgm:spPr/>
      <dgm:t>
        <a:bodyPr/>
        <a:lstStyle/>
        <a:p>
          <a:endParaRPr lang="de-DE"/>
        </a:p>
      </dgm:t>
    </dgm:pt>
    <dgm:pt modelId="{FB0A201B-5D2C-49ED-8838-3DEF2BBE545D}" type="sibTrans" cxnId="{B905301B-D03C-444F-9AD0-F3AC90C27302}">
      <dgm:prSet/>
      <dgm:spPr/>
      <dgm:t>
        <a:bodyPr/>
        <a:lstStyle/>
        <a:p>
          <a:endParaRPr lang="de-DE"/>
        </a:p>
      </dgm:t>
    </dgm:pt>
    <dgm:pt modelId="{D828BA67-5E6C-4FBD-8780-5901EAB5D48E}">
      <dgm:prSet phldrT="[Text]" custT="1"/>
      <dgm:spPr>
        <a:ln>
          <a:solidFill>
            <a:srgbClr val="3333FF"/>
          </a:solidFill>
        </a:ln>
      </dgm:spPr>
      <dgm:t>
        <a:bodyPr/>
        <a:lstStyle/>
        <a:p>
          <a:pPr>
            <a:buNone/>
          </a:pPr>
          <a:r>
            <a:rPr lang="de-DE" sz="2000" dirty="0"/>
            <a:t>	Der Meeresspiegel stieg dann um ca. 35 Meter an und überflutet die Landverbindung, wodurch die Helgoland vom Festland getrennt wurde</a:t>
          </a:r>
        </a:p>
      </dgm:t>
    </dgm:pt>
    <dgm:pt modelId="{B8144966-CB48-430C-8AD8-9ACAB9D1E736}" type="parTrans" cxnId="{3A5DCF17-62F3-4A69-90AF-4AA37AC71DF5}">
      <dgm:prSet/>
      <dgm:spPr/>
      <dgm:t>
        <a:bodyPr/>
        <a:lstStyle/>
        <a:p>
          <a:endParaRPr lang="de-DE"/>
        </a:p>
      </dgm:t>
    </dgm:pt>
    <dgm:pt modelId="{4C450489-13DD-4884-AF79-944A2FD71576}" type="sibTrans" cxnId="{3A5DCF17-62F3-4A69-90AF-4AA37AC71DF5}">
      <dgm:prSet/>
      <dgm:spPr/>
      <dgm:t>
        <a:bodyPr/>
        <a:lstStyle/>
        <a:p>
          <a:endParaRPr lang="de-DE"/>
        </a:p>
      </dgm:t>
    </dgm:pt>
    <dgm:pt modelId="{D49AB3D9-B7A1-4ECB-88CC-8A652A76D4DF}" type="pres">
      <dgm:prSet presAssocID="{E527D821-9377-4ED8-BC24-1CFDAA6D96E7}" presName="linearFlow" presStyleCnt="0">
        <dgm:presLayoutVars>
          <dgm:dir/>
          <dgm:animLvl val="lvl"/>
          <dgm:resizeHandles val="exact"/>
        </dgm:presLayoutVars>
      </dgm:prSet>
      <dgm:spPr/>
    </dgm:pt>
    <dgm:pt modelId="{D3EA0FED-CCD2-4D54-A8C7-4D2631F89CCC}" type="pres">
      <dgm:prSet presAssocID="{B1B0E2DE-AD2B-44A4-8FC8-6ADDEA166A32}" presName="composite" presStyleCnt="0"/>
      <dgm:spPr/>
    </dgm:pt>
    <dgm:pt modelId="{CCB06C6D-3F61-44EF-BE11-BBDE7772BE1F}" type="pres">
      <dgm:prSet presAssocID="{B1B0E2DE-AD2B-44A4-8FC8-6ADDEA166A3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542F420-510A-46FA-9BA8-5E4E8C67CEFB}" type="pres">
      <dgm:prSet presAssocID="{B1B0E2DE-AD2B-44A4-8FC8-6ADDEA166A32}" presName="descendantText" presStyleLbl="alignAcc1" presStyleIdx="0" presStyleCnt="3">
        <dgm:presLayoutVars>
          <dgm:bulletEnabled val="1"/>
        </dgm:presLayoutVars>
      </dgm:prSet>
      <dgm:spPr/>
    </dgm:pt>
    <dgm:pt modelId="{1E03C958-37ED-4F9F-82C6-0FE316E77022}" type="pres">
      <dgm:prSet presAssocID="{4FB2ACE2-D132-49D1-92A6-17B238F5EDC5}" presName="sp" presStyleCnt="0"/>
      <dgm:spPr/>
    </dgm:pt>
    <dgm:pt modelId="{86BC3623-5A13-4426-97CF-E6C17B2AF7F1}" type="pres">
      <dgm:prSet presAssocID="{64C87586-DB3C-46CF-8A93-C1CA1E0EFD53}" presName="composite" presStyleCnt="0"/>
      <dgm:spPr/>
    </dgm:pt>
    <dgm:pt modelId="{7687C13A-B04F-496D-AB2F-F6DE73A0FA88}" type="pres">
      <dgm:prSet presAssocID="{64C87586-DB3C-46CF-8A93-C1CA1E0EFD5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4F6ECE4-305D-44F6-B23E-C593E8E0BEDC}" type="pres">
      <dgm:prSet presAssocID="{64C87586-DB3C-46CF-8A93-C1CA1E0EFD53}" presName="descendantText" presStyleLbl="alignAcc1" presStyleIdx="1" presStyleCnt="3">
        <dgm:presLayoutVars>
          <dgm:bulletEnabled val="1"/>
        </dgm:presLayoutVars>
      </dgm:prSet>
      <dgm:spPr/>
    </dgm:pt>
    <dgm:pt modelId="{BAC53E4E-6143-45FE-A310-73C8185601D2}" type="pres">
      <dgm:prSet presAssocID="{4CD095E5-912B-409A-A27D-0A927E9AF1AF}" presName="sp" presStyleCnt="0"/>
      <dgm:spPr/>
    </dgm:pt>
    <dgm:pt modelId="{1A530644-0887-4BAA-952D-F5E8D6608E05}" type="pres">
      <dgm:prSet presAssocID="{6E0B4C28-5886-4388-8A12-ABBF936A23D1}" presName="composite" presStyleCnt="0"/>
      <dgm:spPr/>
    </dgm:pt>
    <dgm:pt modelId="{3711DA9F-9767-4EAB-834E-E54F97DDB791}" type="pres">
      <dgm:prSet presAssocID="{6E0B4C28-5886-4388-8A12-ABBF936A23D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66C3296-30C6-408C-B544-933E835BB517}" type="pres">
      <dgm:prSet presAssocID="{6E0B4C28-5886-4388-8A12-ABBF936A23D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DCE0002-DF99-4AB2-A9E6-E7DAE528BDF2}" type="presOf" srcId="{E527D821-9377-4ED8-BC24-1CFDAA6D96E7}" destId="{D49AB3D9-B7A1-4ECB-88CC-8A652A76D4DF}" srcOrd="0" destOrd="0" presId="urn:microsoft.com/office/officeart/2005/8/layout/chevron2"/>
    <dgm:cxn modelId="{3A5DCF17-62F3-4A69-90AF-4AA37AC71DF5}" srcId="{6E0B4C28-5886-4388-8A12-ABBF936A23D1}" destId="{D828BA67-5E6C-4FBD-8780-5901EAB5D48E}" srcOrd="0" destOrd="0" parTransId="{B8144966-CB48-430C-8AD8-9ACAB9D1E736}" sibTransId="{4C450489-13DD-4884-AF79-944A2FD71576}"/>
    <dgm:cxn modelId="{B905301B-D03C-444F-9AD0-F3AC90C27302}" srcId="{E527D821-9377-4ED8-BC24-1CFDAA6D96E7}" destId="{6E0B4C28-5886-4388-8A12-ABBF936A23D1}" srcOrd="2" destOrd="0" parTransId="{34F9CDD5-C346-4CE9-BFA4-233E8AC78746}" sibTransId="{FB0A201B-5D2C-49ED-8838-3DEF2BBE545D}"/>
    <dgm:cxn modelId="{71C88030-0359-46A6-A485-F7CCF0B1F035}" srcId="{64C87586-DB3C-46CF-8A93-C1CA1E0EFD53}" destId="{CF6780BD-92C3-4A1A-84A2-B0861AB627EE}" srcOrd="0" destOrd="0" parTransId="{358F8E38-4111-40B6-84FC-B3860C3D8D04}" sibTransId="{019FE5AE-4CAA-46E3-990F-AB29DDC3A8E0}"/>
    <dgm:cxn modelId="{9D85B53A-7AD8-4A49-A28C-1B1A8CBBB47C}" type="presOf" srcId="{D828BA67-5E6C-4FBD-8780-5901EAB5D48E}" destId="{266C3296-30C6-408C-B544-933E835BB517}" srcOrd="0" destOrd="0" presId="urn:microsoft.com/office/officeart/2005/8/layout/chevron2"/>
    <dgm:cxn modelId="{940D076E-F62D-42A1-AD82-A8DBF9BAFB44}" type="presOf" srcId="{64C87586-DB3C-46CF-8A93-C1CA1E0EFD53}" destId="{7687C13A-B04F-496D-AB2F-F6DE73A0FA88}" srcOrd="0" destOrd="0" presId="urn:microsoft.com/office/officeart/2005/8/layout/chevron2"/>
    <dgm:cxn modelId="{C733D794-5EC9-4547-9A10-E09A5F3FB5CA}" type="presOf" srcId="{B1B0E2DE-AD2B-44A4-8FC8-6ADDEA166A32}" destId="{CCB06C6D-3F61-44EF-BE11-BBDE7772BE1F}" srcOrd="0" destOrd="0" presId="urn:microsoft.com/office/officeart/2005/8/layout/chevron2"/>
    <dgm:cxn modelId="{CBF365BC-14B3-494D-AEFD-739D07D47A28}" srcId="{E527D821-9377-4ED8-BC24-1CFDAA6D96E7}" destId="{64C87586-DB3C-46CF-8A93-C1CA1E0EFD53}" srcOrd="1" destOrd="0" parTransId="{6E5E31F2-7912-406D-97A1-B8FB5FB50C78}" sibTransId="{4CD095E5-912B-409A-A27D-0A927E9AF1AF}"/>
    <dgm:cxn modelId="{2BBDC7BD-1E23-48CF-9BA9-12823ACECA7B}" type="presOf" srcId="{9D262992-0353-4E02-A8C1-2077BB0147D6}" destId="{3542F420-510A-46FA-9BA8-5E4E8C67CEFB}" srcOrd="0" destOrd="0" presId="urn:microsoft.com/office/officeart/2005/8/layout/chevron2"/>
    <dgm:cxn modelId="{2CD9A7C5-7E7F-4230-B424-BDCD3BD03243}" srcId="{B1B0E2DE-AD2B-44A4-8FC8-6ADDEA166A32}" destId="{9D262992-0353-4E02-A8C1-2077BB0147D6}" srcOrd="0" destOrd="0" parTransId="{263C6C99-4670-470C-9313-3DA2FD819067}" sibTransId="{D64018AE-8808-40C6-B0A7-56EEC0B2F73F}"/>
    <dgm:cxn modelId="{CB4D46CE-AF3B-4F27-B8A5-B11339A0AF37}" srcId="{E527D821-9377-4ED8-BC24-1CFDAA6D96E7}" destId="{B1B0E2DE-AD2B-44A4-8FC8-6ADDEA166A32}" srcOrd="0" destOrd="0" parTransId="{C9027FCC-63E0-46CA-8624-AB1022B5BAD8}" sibTransId="{4FB2ACE2-D132-49D1-92A6-17B238F5EDC5}"/>
    <dgm:cxn modelId="{304825E1-F9F0-41DF-852F-24967250DBB3}" type="presOf" srcId="{CF6780BD-92C3-4A1A-84A2-B0861AB627EE}" destId="{B4F6ECE4-305D-44F6-B23E-C593E8E0BEDC}" srcOrd="0" destOrd="0" presId="urn:microsoft.com/office/officeart/2005/8/layout/chevron2"/>
    <dgm:cxn modelId="{E4F6D3EE-FEF1-4BE1-A1CE-A9CC746F8143}" type="presOf" srcId="{6E0B4C28-5886-4388-8A12-ABBF936A23D1}" destId="{3711DA9F-9767-4EAB-834E-E54F97DDB791}" srcOrd="0" destOrd="0" presId="urn:microsoft.com/office/officeart/2005/8/layout/chevron2"/>
    <dgm:cxn modelId="{29DCA30B-3F45-4934-B783-12C88D94CE38}" type="presParOf" srcId="{D49AB3D9-B7A1-4ECB-88CC-8A652A76D4DF}" destId="{D3EA0FED-CCD2-4D54-A8C7-4D2631F89CCC}" srcOrd="0" destOrd="0" presId="urn:microsoft.com/office/officeart/2005/8/layout/chevron2"/>
    <dgm:cxn modelId="{A646F6B7-0AF3-4F8D-90F7-AB04945044DF}" type="presParOf" srcId="{D3EA0FED-CCD2-4D54-A8C7-4D2631F89CCC}" destId="{CCB06C6D-3F61-44EF-BE11-BBDE7772BE1F}" srcOrd="0" destOrd="0" presId="urn:microsoft.com/office/officeart/2005/8/layout/chevron2"/>
    <dgm:cxn modelId="{EE1AE617-58AE-421D-A22D-16F5AA0942AE}" type="presParOf" srcId="{D3EA0FED-CCD2-4D54-A8C7-4D2631F89CCC}" destId="{3542F420-510A-46FA-9BA8-5E4E8C67CEFB}" srcOrd="1" destOrd="0" presId="urn:microsoft.com/office/officeart/2005/8/layout/chevron2"/>
    <dgm:cxn modelId="{06028E92-5600-46E5-8B11-4837B03D335F}" type="presParOf" srcId="{D49AB3D9-B7A1-4ECB-88CC-8A652A76D4DF}" destId="{1E03C958-37ED-4F9F-82C6-0FE316E77022}" srcOrd="1" destOrd="0" presId="urn:microsoft.com/office/officeart/2005/8/layout/chevron2"/>
    <dgm:cxn modelId="{544C9DB3-20EB-4E25-9DCE-2D8F49002136}" type="presParOf" srcId="{D49AB3D9-B7A1-4ECB-88CC-8A652A76D4DF}" destId="{86BC3623-5A13-4426-97CF-E6C17B2AF7F1}" srcOrd="2" destOrd="0" presId="urn:microsoft.com/office/officeart/2005/8/layout/chevron2"/>
    <dgm:cxn modelId="{EAEFB3BA-C52C-4EB2-AAD1-2A70F2DF3EAE}" type="presParOf" srcId="{86BC3623-5A13-4426-97CF-E6C17B2AF7F1}" destId="{7687C13A-B04F-496D-AB2F-F6DE73A0FA88}" srcOrd="0" destOrd="0" presId="urn:microsoft.com/office/officeart/2005/8/layout/chevron2"/>
    <dgm:cxn modelId="{5715A6E0-2D74-48A4-BFBA-2E934ADE5B7B}" type="presParOf" srcId="{86BC3623-5A13-4426-97CF-E6C17B2AF7F1}" destId="{B4F6ECE4-305D-44F6-B23E-C593E8E0BEDC}" srcOrd="1" destOrd="0" presId="urn:microsoft.com/office/officeart/2005/8/layout/chevron2"/>
    <dgm:cxn modelId="{52996EF4-DFC8-4916-9C08-8258AF0098B0}" type="presParOf" srcId="{D49AB3D9-B7A1-4ECB-88CC-8A652A76D4DF}" destId="{BAC53E4E-6143-45FE-A310-73C8185601D2}" srcOrd="3" destOrd="0" presId="urn:microsoft.com/office/officeart/2005/8/layout/chevron2"/>
    <dgm:cxn modelId="{63516028-10D7-470D-A7C4-78192EEA18CC}" type="presParOf" srcId="{D49AB3D9-B7A1-4ECB-88CC-8A652A76D4DF}" destId="{1A530644-0887-4BAA-952D-F5E8D6608E05}" srcOrd="4" destOrd="0" presId="urn:microsoft.com/office/officeart/2005/8/layout/chevron2"/>
    <dgm:cxn modelId="{322CCBD3-7650-4E45-A614-BBB32CD3A478}" type="presParOf" srcId="{1A530644-0887-4BAA-952D-F5E8D6608E05}" destId="{3711DA9F-9767-4EAB-834E-E54F97DDB791}" srcOrd="0" destOrd="0" presId="urn:microsoft.com/office/officeart/2005/8/layout/chevron2"/>
    <dgm:cxn modelId="{7623476A-FBEC-4936-9E90-0E5991FB329D}" type="presParOf" srcId="{1A530644-0887-4BAA-952D-F5E8D6608E05}" destId="{266C3296-30C6-408C-B544-933E835BB5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07C79-11FB-418A-8739-B275D2B7FD4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340A55-054A-4199-8666-82698EA6A524}">
      <dgm:prSet custT="1"/>
      <dgm:spPr/>
      <dgm:t>
        <a:bodyPr/>
        <a:lstStyle/>
        <a:p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Hochpunkt der Düne waren die „Witte Kliff“</a:t>
          </a:r>
        </a:p>
      </dgm:t>
    </dgm:pt>
    <dgm:pt modelId="{07C5E3E1-FF7E-48FD-AED8-D023043C0C04}" type="parTrans" cxnId="{B15AB7EE-9F3B-45E4-AF7E-A25B34A142A2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B7A31DDE-FE8F-40F6-9F9A-280E32485FB4}" type="sibTrans" cxnId="{B15AB7EE-9F3B-45E4-AF7E-A25B34A142A2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BDDBE542-E7DE-4631-8FA7-B664E990DDE2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Im 15 Jahrhundert begann der Kalkabbau in dem „Witte Kliff“</a:t>
          </a:r>
        </a:p>
      </dgm:t>
    </dgm:pt>
    <dgm:pt modelId="{F4F9A627-CBCE-4DDE-B78F-7A3DA76B41FF}" type="parTrans" cxnId="{EB065836-0305-4FF1-A89E-DAC5AD34EDF4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6FE038E2-FB43-4D26-9457-1E1D54A833F5}" type="sibTrans" cxnId="{EB065836-0305-4FF1-A89E-DAC5AD34EDF4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2316D60E-29EA-4E32-8489-6901A0845547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Im 18 Jahrhundert verschwanden das „Witte Kliff“ durch den Kalkabbau und  Erosion</a:t>
          </a:r>
        </a:p>
      </dgm:t>
    </dgm:pt>
    <dgm:pt modelId="{B49D358C-059D-4EAE-ACDB-171228F5A548}" type="parTrans" cxnId="{298F3C1E-B70C-44B2-9F0C-7AC2829A2E2D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98657B93-2029-4CA6-B09E-0DA637A4623F}" type="sibTrans" cxnId="{298F3C1E-B70C-44B2-9F0C-7AC2829A2E2D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FD31FC2A-E1E3-4A2C-9C16-E111B83F0F9E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Sturmflut 1721: Verbindung zwischen Hauptinsel und Düne, bestehend aus Sand und Geröll, zerbrach </a:t>
          </a:r>
        </a:p>
      </dgm:t>
    </dgm:pt>
    <dgm:pt modelId="{E7555009-64E0-4A25-BDCF-E52D8C5330BD}" type="parTrans" cxnId="{1BB64BBB-C72A-44E2-A304-D251DACC8510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D1AE55A6-2EDE-400D-B8C7-E1D7F4E02466}" type="sibTrans" cxnId="{1BB64BBB-C72A-44E2-A304-D251DACC8510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8E81F0BE-B099-4896-B9EE-B1309A08DFE6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In den 1930er war die Düne fast verschwunden</a:t>
          </a:r>
        </a:p>
      </dgm:t>
    </dgm:pt>
    <dgm:pt modelId="{7EAE063B-BA9A-49AC-9959-C4C33D39CE59}" type="parTrans" cxnId="{6079FCE5-D32E-443C-B8B8-2BA7175F8762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33CFDA0C-637F-4264-AE5D-F0DC20F96A83}" type="sibTrans" cxnId="{6079FCE5-D32E-443C-B8B8-2BA7175F8762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039C8766-CA49-42E4-81AA-138A0318F7B1}">
      <dgm:prSet custT="1"/>
      <dgm:spPr/>
      <dgm:t>
        <a:bodyPr/>
        <a:lstStyle/>
        <a:p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1938 – 1941 wurde die Düne im Projekt </a:t>
          </a:r>
          <a:r>
            <a:rPr lang="de-DE" sz="1600" kern="1200" dirty="0" err="1">
              <a:solidFill>
                <a:schemeClr val="tx1"/>
              </a:solidFill>
              <a:latin typeface="+mj-lt"/>
              <a:ea typeface="+mn-ea"/>
              <a:cs typeface="+mn-cs"/>
            </a:rPr>
            <a:t>Hummerscherewieder</a:t>
          </a: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 aufgeschüttet und befestigt</a:t>
          </a:r>
        </a:p>
      </dgm:t>
    </dgm:pt>
    <dgm:pt modelId="{B0CF760B-A0D0-4BCE-AFE2-35478629B110}" type="parTrans" cxnId="{1E322FD3-8A3B-4895-9F86-D8C5F50334BA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CF8759E7-03A2-4C2C-ABA0-DFC24CEE70C3}" type="sibTrans" cxnId="{1E322FD3-8A3B-4895-9F86-D8C5F50334BA}">
      <dgm:prSet/>
      <dgm:spPr/>
      <dgm:t>
        <a:bodyPr/>
        <a:lstStyle/>
        <a:p>
          <a:endParaRPr lang="de-DE">
            <a:solidFill>
              <a:schemeClr val="tx1"/>
            </a:solidFill>
            <a:latin typeface="+mj-lt"/>
          </a:endParaRPr>
        </a:p>
      </dgm:t>
    </dgm:pt>
    <dgm:pt modelId="{204D5812-D903-4F08-B42B-08922B32DE30}" type="pres">
      <dgm:prSet presAssocID="{E3107C79-11FB-418A-8739-B275D2B7FD4E}" presName="Name0" presStyleCnt="0">
        <dgm:presLayoutVars>
          <dgm:dir/>
          <dgm:resizeHandles val="exact"/>
        </dgm:presLayoutVars>
      </dgm:prSet>
      <dgm:spPr/>
    </dgm:pt>
    <dgm:pt modelId="{A69DEA53-A87D-4A40-9CE0-DD36C380FD10}" type="pres">
      <dgm:prSet presAssocID="{E3107C79-11FB-418A-8739-B275D2B7FD4E}" presName="arrow" presStyleLbl="bgShp" presStyleIdx="0" presStyleCnt="1"/>
      <dgm:spPr>
        <a:solidFill>
          <a:srgbClr val="33CCFF"/>
        </a:solidFill>
        <a:ln>
          <a:solidFill>
            <a:srgbClr val="33CCFF"/>
          </a:solidFill>
        </a:ln>
      </dgm:spPr>
    </dgm:pt>
    <dgm:pt modelId="{53518F88-EB0A-4652-A7E8-A9DDA7189557}" type="pres">
      <dgm:prSet presAssocID="{E3107C79-11FB-418A-8739-B275D2B7FD4E}" presName="points" presStyleCnt="0"/>
      <dgm:spPr/>
    </dgm:pt>
    <dgm:pt modelId="{6A7FEBD0-8DD9-42F3-ADE3-4A40FDE2F70A}" type="pres">
      <dgm:prSet presAssocID="{A8340A55-054A-4199-8666-82698EA6A524}" presName="compositeA" presStyleCnt="0"/>
      <dgm:spPr/>
    </dgm:pt>
    <dgm:pt modelId="{6B6BE0C1-08A1-4841-9101-40CF6B165EED}" type="pres">
      <dgm:prSet presAssocID="{A8340A55-054A-4199-8666-82698EA6A524}" presName="textA" presStyleLbl="revTx" presStyleIdx="0" presStyleCnt="6">
        <dgm:presLayoutVars>
          <dgm:bulletEnabled val="1"/>
        </dgm:presLayoutVars>
      </dgm:prSet>
      <dgm:spPr/>
    </dgm:pt>
    <dgm:pt modelId="{4F39C8F4-248C-434B-99AA-F01E371D770F}" type="pres">
      <dgm:prSet presAssocID="{A8340A55-054A-4199-8666-82698EA6A524}" presName="circleA" presStyleLbl="node1" presStyleIdx="0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AEF1AA58-FB33-4DF7-BE67-69746BE29833}" type="pres">
      <dgm:prSet presAssocID="{A8340A55-054A-4199-8666-82698EA6A524}" presName="spaceA" presStyleCnt="0"/>
      <dgm:spPr/>
    </dgm:pt>
    <dgm:pt modelId="{893B5CD8-3447-4576-BF66-D8B4ABCF38EE}" type="pres">
      <dgm:prSet presAssocID="{B7A31DDE-FE8F-40F6-9F9A-280E32485FB4}" presName="space" presStyleCnt="0"/>
      <dgm:spPr/>
    </dgm:pt>
    <dgm:pt modelId="{691FCEF8-10F5-40C6-A81E-4159AAE35E5B}" type="pres">
      <dgm:prSet presAssocID="{BDDBE542-E7DE-4631-8FA7-B664E990DDE2}" presName="compositeB" presStyleCnt="0"/>
      <dgm:spPr/>
    </dgm:pt>
    <dgm:pt modelId="{D94D03BC-2A70-4B33-80ED-F7E4003E1BCA}" type="pres">
      <dgm:prSet presAssocID="{BDDBE542-E7DE-4631-8FA7-B664E990DDE2}" presName="textB" presStyleLbl="revTx" presStyleIdx="1" presStyleCnt="6">
        <dgm:presLayoutVars>
          <dgm:bulletEnabled val="1"/>
        </dgm:presLayoutVars>
      </dgm:prSet>
      <dgm:spPr/>
    </dgm:pt>
    <dgm:pt modelId="{F2E1424D-9AD4-43F9-AAAF-0169785AA468}" type="pres">
      <dgm:prSet presAssocID="{BDDBE542-E7DE-4631-8FA7-B664E990DDE2}" presName="circleB" presStyleLbl="node1" presStyleIdx="1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605EC0CD-D90B-406B-A597-AFAAE786EBD1}" type="pres">
      <dgm:prSet presAssocID="{BDDBE542-E7DE-4631-8FA7-B664E990DDE2}" presName="spaceB" presStyleCnt="0"/>
      <dgm:spPr/>
    </dgm:pt>
    <dgm:pt modelId="{037C6B66-179F-4CA6-AB22-7CFDC4612F06}" type="pres">
      <dgm:prSet presAssocID="{6FE038E2-FB43-4D26-9457-1E1D54A833F5}" presName="space" presStyleCnt="0"/>
      <dgm:spPr/>
    </dgm:pt>
    <dgm:pt modelId="{031A3600-7F60-4453-8E9D-5C939A8E61B9}" type="pres">
      <dgm:prSet presAssocID="{2316D60E-29EA-4E32-8489-6901A0845547}" presName="compositeA" presStyleCnt="0"/>
      <dgm:spPr/>
    </dgm:pt>
    <dgm:pt modelId="{34D8539D-8686-4574-8BCC-759D62B2A3A3}" type="pres">
      <dgm:prSet presAssocID="{2316D60E-29EA-4E32-8489-6901A0845547}" presName="textA" presStyleLbl="revTx" presStyleIdx="2" presStyleCnt="6">
        <dgm:presLayoutVars>
          <dgm:bulletEnabled val="1"/>
        </dgm:presLayoutVars>
      </dgm:prSet>
      <dgm:spPr/>
    </dgm:pt>
    <dgm:pt modelId="{CCA1B679-FB21-4867-B55F-155A4F0E49A2}" type="pres">
      <dgm:prSet presAssocID="{2316D60E-29EA-4E32-8489-6901A0845547}" presName="circleA" presStyleLbl="node1" presStyleIdx="2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098959F1-E646-491C-AE27-A28730019B10}" type="pres">
      <dgm:prSet presAssocID="{2316D60E-29EA-4E32-8489-6901A0845547}" presName="spaceA" presStyleCnt="0"/>
      <dgm:spPr/>
    </dgm:pt>
    <dgm:pt modelId="{3D4D639D-EA2C-4323-8D89-96364603737E}" type="pres">
      <dgm:prSet presAssocID="{98657B93-2029-4CA6-B09E-0DA637A4623F}" presName="space" presStyleCnt="0"/>
      <dgm:spPr/>
    </dgm:pt>
    <dgm:pt modelId="{F574A1A9-B1F6-4221-BD91-29784391CF94}" type="pres">
      <dgm:prSet presAssocID="{FD31FC2A-E1E3-4A2C-9C16-E111B83F0F9E}" presName="compositeB" presStyleCnt="0"/>
      <dgm:spPr/>
    </dgm:pt>
    <dgm:pt modelId="{0B2C5A2A-DFB0-44FF-BA27-713BBE5BE631}" type="pres">
      <dgm:prSet presAssocID="{FD31FC2A-E1E3-4A2C-9C16-E111B83F0F9E}" presName="textB" presStyleLbl="revTx" presStyleIdx="3" presStyleCnt="6">
        <dgm:presLayoutVars>
          <dgm:bulletEnabled val="1"/>
        </dgm:presLayoutVars>
      </dgm:prSet>
      <dgm:spPr/>
    </dgm:pt>
    <dgm:pt modelId="{3ADFD82E-D8A5-4E55-83F5-08B3B7027339}" type="pres">
      <dgm:prSet presAssocID="{FD31FC2A-E1E3-4A2C-9C16-E111B83F0F9E}" presName="circleB" presStyleLbl="node1" presStyleIdx="3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1E82859B-7544-4DB4-810A-5595F5FA540E}" type="pres">
      <dgm:prSet presAssocID="{FD31FC2A-E1E3-4A2C-9C16-E111B83F0F9E}" presName="spaceB" presStyleCnt="0"/>
      <dgm:spPr/>
    </dgm:pt>
    <dgm:pt modelId="{BDB92877-640A-43E8-BF36-2C69B8CB9D5D}" type="pres">
      <dgm:prSet presAssocID="{D1AE55A6-2EDE-400D-B8C7-E1D7F4E02466}" presName="space" presStyleCnt="0"/>
      <dgm:spPr/>
    </dgm:pt>
    <dgm:pt modelId="{2DAC003D-3ACB-4C39-A785-661C91E52C97}" type="pres">
      <dgm:prSet presAssocID="{8E81F0BE-B099-4896-B9EE-B1309A08DFE6}" presName="compositeA" presStyleCnt="0"/>
      <dgm:spPr/>
    </dgm:pt>
    <dgm:pt modelId="{FE8FD7C0-0425-49F4-AD7A-5370E5CF5516}" type="pres">
      <dgm:prSet presAssocID="{8E81F0BE-B099-4896-B9EE-B1309A08DFE6}" presName="textA" presStyleLbl="revTx" presStyleIdx="4" presStyleCnt="6">
        <dgm:presLayoutVars>
          <dgm:bulletEnabled val="1"/>
        </dgm:presLayoutVars>
      </dgm:prSet>
      <dgm:spPr/>
    </dgm:pt>
    <dgm:pt modelId="{0D0C3B2D-395C-423F-87F1-DD35D37DC23A}" type="pres">
      <dgm:prSet presAssocID="{8E81F0BE-B099-4896-B9EE-B1309A08DFE6}" presName="circleA" presStyleLbl="node1" presStyleIdx="4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32500C3D-F224-46B2-8151-5AE1685D0006}" type="pres">
      <dgm:prSet presAssocID="{8E81F0BE-B099-4896-B9EE-B1309A08DFE6}" presName="spaceA" presStyleCnt="0"/>
      <dgm:spPr/>
    </dgm:pt>
    <dgm:pt modelId="{55E65AB3-7C90-46BE-BA15-245CEF8E7E4D}" type="pres">
      <dgm:prSet presAssocID="{33CFDA0C-637F-4264-AE5D-F0DC20F96A83}" presName="space" presStyleCnt="0"/>
      <dgm:spPr/>
    </dgm:pt>
    <dgm:pt modelId="{7EE11020-1829-4438-BC48-56334B338CE1}" type="pres">
      <dgm:prSet presAssocID="{039C8766-CA49-42E4-81AA-138A0318F7B1}" presName="compositeB" presStyleCnt="0"/>
      <dgm:spPr/>
    </dgm:pt>
    <dgm:pt modelId="{C32A01BF-0166-4AEB-956F-6C611BE2D963}" type="pres">
      <dgm:prSet presAssocID="{039C8766-CA49-42E4-81AA-138A0318F7B1}" presName="textB" presStyleLbl="revTx" presStyleIdx="5" presStyleCnt="6">
        <dgm:presLayoutVars>
          <dgm:bulletEnabled val="1"/>
        </dgm:presLayoutVars>
      </dgm:prSet>
      <dgm:spPr/>
    </dgm:pt>
    <dgm:pt modelId="{464AE2BC-8462-46E0-AC0D-AD3BF54E1667}" type="pres">
      <dgm:prSet presAssocID="{039C8766-CA49-42E4-81AA-138A0318F7B1}" presName="circleB" presStyleLbl="node1" presStyleIdx="5" presStyleCnt="6"/>
      <dgm:spPr>
        <a:solidFill>
          <a:srgbClr val="3333FF"/>
        </a:solidFill>
        <a:ln>
          <a:solidFill>
            <a:srgbClr val="3333FF"/>
          </a:solidFill>
        </a:ln>
      </dgm:spPr>
    </dgm:pt>
    <dgm:pt modelId="{1BB582DB-CE21-4C8B-B056-B8DF9FC77E36}" type="pres">
      <dgm:prSet presAssocID="{039C8766-CA49-42E4-81AA-138A0318F7B1}" presName="spaceB" presStyleCnt="0"/>
      <dgm:spPr/>
    </dgm:pt>
  </dgm:ptLst>
  <dgm:cxnLst>
    <dgm:cxn modelId="{BCD01B0B-5117-4DA9-8D0C-A8C0F3FDB53E}" type="presOf" srcId="{2316D60E-29EA-4E32-8489-6901A0845547}" destId="{34D8539D-8686-4574-8BCC-759D62B2A3A3}" srcOrd="0" destOrd="0" presId="urn:microsoft.com/office/officeart/2005/8/layout/hProcess11"/>
    <dgm:cxn modelId="{298F3C1E-B70C-44B2-9F0C-7AC2829A2E2D}" srcId="{E3107C79-11FB-418A-8739-B275D2B7FD4E}" destId="{2316D60E-29EA-4E32-8489-6901A0845547}" srcOrd="2" destOrd="0" parTransId="{B49D358C-059D-4EAE-ACDB-171228F5A548}" sibTransId="{98657B93-2029-4CA6-B09E-0DA637A4623F}"/>
    <dgm:cxn modelId="{25D34928-1CFA-4FAA-B25F-63EA3436FCD5}" type="presOf" srcId="{039C8766-CA49-42E4-81AA-138A0318F7B1}" destId="{C32A01BF-0166-4AEB-956F-6C611BE2D963}" srcOrd="0" destOrd="0" presId="urn:microsoft.com/office/officeart/2005/8/layout/hProcess11"/>
    <dgm:cxn modelId="{EB065836-0305-4FF1-A89E-DAC5AD34EDF4}" srcId="{E3107C79-11FB-418A-8739-B275D2B7FD4E}" destId="{BDDBE542-E7DE-4631-8FA7-B664E990DDE2}" srcOrd="1" destOrd="0" parTransId="{F4F9A627-CBCE-4DDE-B78F-7A3DA76B41FF}" sibTransId="{6FE038E2-FB43-4D26-9457-1E1D54A833F5}"/>
    <dgm:cxn modelId="{5B1F1F90-C957-4B83-B747-1F7D466E000E}" type="presOf" srcId="{A8340A55-054A-4199-8666-82698EA6A524}" destId="{6B6BE0C1-08A1-4841-9101-40CF6B165EED}" srcOrd="0" destOrd="0" presId="urn:microsoft.com/office/officeart/2005/8/layout/hProcess11"/>
    <dgm:cxn modelId="{C8A03AB3-C647-4AFD-A4FB-65284802175E}" type="presOf" srcId="{8E81F0BE-B099-4896-B9EE-B1309A08DFE6}" destId="{FE8FD7C0-0425-49F4-AD7A-5370E5CF5516}" srcOrd="0" destOrd="0" presId="urn:microsoft.com/office/officeart/2005/8/layout/hProcess11"/>
    <dgm:cxn modelId="{274D6FB9-6F7A-4709-84C3-ABC0EE87E3D7}" type="presOf" srcId="{BDDBE542-E7DE-4631-8FA7-B664E990DDE2}" destId="{D94D03BC-2A70-4B33-80ED-F7E4003E1BCA}" srcOrd="0" destOrd="0" presId="urn:microsoft.com/office/officeart/2005/8/layout/hProcess11"/>
    <dgm:cxn modelId="{1BB64BBB-C72A-44E2-A304-D251DACC8510}" srcId="{E3107C79-11FB-418A-8739-B275D2B7FD4E}" destId="{FD31FC2A-E1E3-4A2C-9C16-E111B83F0F9E}" srcOrd="3" destOrd="0" parTransId="{E7555009-64E0-4A25-BDCF-E52D8C5330BD}" sibTransId="{D1AE55A6-2EDE-400D-B8C7-E1D7F4E02466}"/>
    <dgm:cxn modelId="{1E322FD3-8A3B-4895-9F86-D8C5F50334BA}" srcId="{E3107C79-11FB-418A-8739-B275D2B7FD4E}" destId="{039C8766-CA49-42E4-81AA-138A0318F7B1}" srcOrd="5" destOrd="0" parTransId="{B0CF760B-A0D0-4BCE-AFE2-35478629B110}" sibTransId="{CF8759E7-03A2-4C2C-ABA0-DFC24CEE70C3}"/>
    <dgm:cxn modelId="{35700CD9-7CC1-4471-A229-88218354D9D3}" type="presOf" srcId="{FD31FC2A-E1E3-4A2C-9C16-E111B83F0F9E}" destId="{0B2C5A2A-DFB0-44FF-BA27-713BBE5BE631}" srcOrd="0" destOrd="0" presId="urn:microsoft.com/office/officeart/2005/8/layout/hProcess11"/>
    <dgm:cxn modelId="{7738C6DA-2C17-4D9F-8388-F2981E4B2C97}" type="presOf" srcId="{E3107C79-11FB-418A-8739-B275D2B7FD4E}" destId="{204D5812-D903-4F08-B42B-08922B32DE30}" srcOrd="0" destOrd="0" presId="urn:microsoft.com/office/officeart/2005/8/layout/hProcess11"/>
    <dgm:cxn modelId="{6079FCE5-D32E-443C-B8B8-2BA7175F8762}" srcId="{E3107C79-11FB-418A-8739-B275D2B7FD4E}" destId="{8E81F0BE-B099-4896-B9EE-B1309A08DFE6}" srcOrd="4" destOrd="0" parTransId="{7EAE063B-BA9A-49AC-9959-C4C33D39CE59}" sibTransId="{33CFDA0C-637F-4264-AE5D-F0DC20F96A83}"/>
    <dgm:cxn modelId="{B15AB7EE-9F3B-45E4-AF7E-A25B34A142A2}" srcId="{E3107C79-11FB-418A-8739-B275D2B7FD4E}" destId="{A8340A55-054A-4199-8666-82698EA6A524}" srcOrd="0" destOrd="0" parTransId="{07C5E3E1-FF7E-48FD-AED8-D023043C0C04}" sibTransId="{B7A31DDE-FE8F-40F6-9F9A-280E32485FB4}"/>
    <dgm:cxn modelId="{3547A301-BCFD-43C1-B3F8-5CA3CC74B900}" type="presParOf" srcId="{204D5812-D903-4F08-B42B-08922B32DE30}" destId="{A69DEA53-A87D-4A40-9CE0-DD36C380FD10}" srcOrd="0" destOrd="0" presId="urn:microsoft.com/office/officeart/2005/8/layout/hProcess11"/>
    <dgm:cxn modelId="{749FB852-C31B-4F82-AECE-05ABBB6C0575}" type="presParOf" srcId="{204D5812-D903-4F08-B42B-08922B32DE30}" destId="{53518F88-EB0A-4652-A7E8-A9DDA7189557}" srcOrd="1" destOrd="0" presId="urn:microsoft.com/office/officeart/2005/8/layout/hProcess11"/>
    <dgm:cxn modelId="{BB0FA7AB-2DE2-419F-8117-E133075FE7F1}" type="presParOf" srcId="{53518F88-EB0A-4652-A7E8-A9DDA7189557}" destId="{6A7FEBD0-8DD9-42F3-ADE3-4A40FDE2F70A}" srcOrd="0" destOrd="0" presId="urn:microsoft.com/office/officeart/2005/8/layout/hProcess11"/>
    <dgm:cxn modelId="{16560184-B1F6-4609-B96A-6886B2C51EC9}" type="presParOf" srcId="{6A7FEBD0-8DD9-42F3-ADE3-4A40FDE2F70A}" destId="{6B6BE0C1-08A1-4841-9101-40CF6B165EED}" srcOrd="0" destOrd="0" presId="urn:microsoft.com/office/officeart/2005/8/layout/hProcess11"/>
    <dgm:cxn modelId="{B4F2204E-4705-41CC-BD3F-F73DEBFEA778}" type="presParOf" srcId="{6A7FEBD0-8DD9-42F3-ADE3-4A40FDE2F70A}" destId="{4F39C8F4-248C-434B-99AA-F01E371D770F}" srcOrd="1" destOrd="0" presId="urn:microsoft.com/office/officeart/2005/8/layout/hProcess11"/>
    <dgm:cxn modelId="{547186A8-7B25-40E6-8247-576CBD3713EA}" type="presParOf" srcId="{6A7FEBD0-8DD9-42F3-ADE3-4A40FDE2F70A}" destId="{AEF1AA58-FB33-4DF7-BE67-69746BE29833}" srcOrd="2" destOrd="0" presId="urn:microsoft.com/office/officeart/2005/8/layout/hProcess11"/>
    <dgm:cxn modelId="{A55F5056-57E7-4BBE-829E-6CF9EC114EA9}" type="presParOf" srcId="{53518F88-EB0A-4652-A7E8-A9DDA7189557}" destId="{893B5CD8-3447-4576-BF66-D8B4ABCF38EE}" srcOrd="1" destOrd="0" presId="urn:microsoft.com/office/officeart/2005/8/layout/hProcess11"/>
    <dgm:cxn modelId="{AD365ABD-FF7F-465B-AB42-016DABB1DD66}" type="presParOf" srcId="{53518F88-EB0A-4652-A7E8-A9DDA7189557}" destId="{691FCEF8-10F5-40C6-A81E-4159AAE35E5B}" srcOrd="2" destOrd="0" presId="urn:microsoft.com/office/officeart/2005/8/layout/hProcess11"/>
    <dgm:cxn modelId="{F18A0123-D184-4EFE-BAD3-D87EC626753A}" type="presParOf" srcId="{691FCEF8-10F5-40C6-A81E-4159AAE35E5B}" destId="{D94D03BC-2A70-4B33-80ED-F7E4003E1BCA}" srcOrd="0" destOrd="0" presId="urn:microsoft.com/office/officeart/2005/8/layout/hProcess11"/>
    <dgm:cxn modelId="{8AE44225-F693-4945-870A-3A7F637F5251}" type="presParOf" srcId="{691FCEF8-10F5-40C6-A81E-4159AAE35E5B}" destId="{F2E1424D-9AD4-43F9-AAAF-0169785AA468}" srcOrd="1" destOrd="0" presId="urn:microsoft.com/office/officeart/2005/8/layout/hProcess11"/>
    <dgm:cxn modelId="{B1E802CB-8215-45FA-9F01-A6585B4D8A95}" type="presParOf" srcId="{691FCEF8-10F5-40C6-A81E-4159AAE35E5B}" destId="{605EC0CD-D90B-406B-A597-AFAAE786EBD1}" srcOrd="2" destOrd="0" presId="urn:microsoft.com/office/officeart/2005/8/layout/hProcess11"/>
    <dgm:cxn modelId="{11A79DC5-969E-4F48-A3B9-328F106D1103}" type="presParOf" srcId="{53518F88-EB0A-4652-A7E8-A9DDA7189557}" destId="{037C6B66-179F-4CA6-AB22-7CFDC4612F06}" srcOrd="3" destOrd="0" presId="urn:microsoft.com/office/officeart/2005/8/layout/hProcess11"/>
    <dgm:cxn modelId="{982D1FF3-11C9-4225-B4B0-546B1DC9CDA2}" type="presParOf" srcId="{53518F88-EB0A-4652-A7E8-A9DDA7189557}" destId="{031A3600-7F60-4453-8E9D-5C939A8E61B9}" srcOrd="4" destOrd="0" presId="urn:microsoft.com/office/officeart/2005/8/layout/hProcess11"/>
    <dgm:cxn modelId="{F192CA91-0447-4BEF-BAB6-B85AF0F1A4BE}" type="presParOf" srcId="{031A3600-7F60-4453-8E9D-5C939A8E61B9}" destId="{34D8539D-8686-4574-8BCC-759D62B2A3A3}" srcOrd="0" destOrd="0" presId="urn:microsoft.com/office/officeart/2005/8/layout/hProcess11"/>
    <dgm:cxn modelId="{DCC15A4B-094A-4C5D-A166-6245DC719952}" type="presParOf" srcId="{031A3600-7F60-4453-8E9D-5C939A8E61B9}" destId="{CCA1B679-FB21-4867-B55F-155A4F0E49A2}" srcOrd="1" destOrd="0" presId="urn:microsoft.com/office/officeart/2005/8/layout/hProcess11"/>
    <dgm:cxn modelId="{DB093DBC-7728-4F8F-9012-0BBA925BD681}" type="presParOf" srcId="{031A3600-7F60-4453-8E9D-5C939A8E61B9}" destId="{098959F1-E646-491C-AE27-A28730019B10}" srcOrd="2" destOrd="0" presId="urn:microsoft.com/office/officeart/2005/8/layout/hProcess11"/>
    <dgm:cxn modelId="{8E4FC361-8C62-4FD0-B9E3-F16A344C5654}" type="presParOf" srcId="{53518F88-EB0A-4652-A7E8-A9DDA7189557}" destId="{3D4D639D-EA2C-4323-8D89-96364603737E}" srcOrd="5" destOrd="0" presId="urn:microsoft.com/office/officeart/2005/8/layout/hProcess11"/>
    <dgm:cxn modelId="{FD8D1CF0-1776-44F6-AE32-35E848E8CB22}" type="presParOf" srcId="{53518F88-EB0A-4652-A7E8-A9DDA7189557}" destId="{F574A1A9-B1F6-4221-BD91-29784391CF94}" srcOrd="6" destOrd="0" presId="urn:microsoft.com/office/officeart/2005/8/layout/hProcess11"/>
    <dgm:cxn modelId="{F59CE0AC-3632-44CF-846B-663A2F5D6635}" type="presParOf" srcId="{F574A1A9-B1F6-4221-BD91-29784391CF94}" destId="{0B2C5A2A-DFB0-44FF-BA27-713BBE5BE631}" srcOrd="0" destOrd="0" presId="urn:microsoft.com/office/officeart/2005/8/layout/hProcess11"/>
    <dgm:cxn modelId="{56758C37-2227-4DA0-8518-937777C945CE}" type="presParOf" srcId="{F574A1A9-B1F6-4221-BD91-29784391CF94}" destId="{3ADFD82E-D8A5-4E55-83F5-08B3B7027339}" srcOrd="1" destOrd="0" presId="urn:microsoft.com/office/officeart/2005/8/layout/hProcess11"/>
    <dgm:cxn modelId="{990D2322-AB52-474C-BC50-3F7B088AC6CB}" type="presParOf" srcId="{F574A1A9-B1F6-4221-BD91-29784391CF94}" destId="{1E82859B-7544-4DB4-810A-5595F5FA540E}" srcOrd="2" destOrd="0" presId="urn:microsoft.com/office/officeart/2005/8/layout/hProcess11"/>
    <dgm:cxn modelId="{5BDF6577-5EFC-443F-A719-4B64B6D9C4A0}" type="presParOf" srcId="{53518F88-EB0A-4652-A7E8-A9DDA7189557}" destId="{BDB92877-640A-43E8-BF36-2C69B8CB9D5D}" srcOrd="7" destOrd="0" presId="urn:microsoft.com/office/officeart/2005/8/layout/hProcess11"/>
    <dgm:cxn modelId="{C3F4C66D-E1C8-4A21-B7D0-F7862FFCF29D}" type="presParOf" srcId="{53518F88-EB0A-4652-A7E8-A9DDA7189557}" destId="{2DAC003D-3ACB-4C39-A785-661C91E52C97}" srcOrd="8" destOrd="0" presId="urn:microsoft.com/office/officeart/2005/8/layout/hProcess11"/>
    <dgm:cxn modelId="{67F2FBE7-945D-4EA9-B443-339BB0BF8380}" type="presParOf" srcId="{2DAC003D-3ACB-4C39-A785-661C91E52C97}" destId="{FE8FD7C0-0425-49F4-AD7A-5370E5CF5516}" srcOrd="0" destOrd="0" presId="urn:microsoft.com/office/officeart/2005/8/layout/hProcess11"/>
    <dgm:cxn modelId="{69552970-E3D8-4030-89F7-584C9DAC9FF4}" type="presParOf" srcId="{2DAC003D-3ACB-4C39-A785-661C91E52C97}" destId="{0D0C3B2D-395C-423F-87F1-DD35D37DC23A}" srcOrd="1" destOrd="0" presId="urn:microsoft.com/office/officeart/2005/8/layout/hProcess11"/>
    <dgm:cxn modelId="{C1E2F58B-411A-40D6-8B23-FDC73FF2BAFE}" type="presParOf" srcId="{2DAC003D-3ACB-4C39-A785-661C91E52C97}" destId="{32500C3D-F224-46B2-8151-5AE1685D0006}" srcOrd="2" destOrd="0" presId="urn:microsoft.com/office/officeart/2005/8/layout/hProcess11"/>
    <dgm:cxn modelId="{5774582E-4AC7-4773-9381-EA25179E9C10}" type="presParOf" srcId="{53518F88-EB0A-4652-A7E8-A9DDA7189557}" destId="{55E65AB3-7C90-46BE-BA15-245CEF8E7E4D}" srcOrd="9" destOrd="0" presId="urn:microsoft.com/office/officeart/2005/8/layout/hProcess11"/>
    <dgm:cxn modelId="{CB399680-3A4E-4BE1-9C94-6E175D448A4D}" type="presParOf" srcId="{53518F88-EB0A-4652-A7E8-A9DDA7189557}" destId="{7EE11020-1829-4438-BC48-56334B338CE1}" srcOrd="10" destOrd="0" presId="urn:microsoft.com/office/officeart/2005/8/layout/hProcess11"/>
    <dgm:cxn modelId="{20CA77E0-5C51-47BB-BDE1-40D49F8CF1E5}" type="presParOf" srcId="{7EE11020-1829-4438-BC48-56334B338CE1}" destId="{C32A01BF-0166-4AEB-956F-6C611BE2D963}" srcOrd="0" destOrd="0" presId="urn:microsoft.com/office/officeart/2005/8/layout/hProcess11"/>
    <dgm:cxn modelId="{AD3C7878-7CD4-4A5A-973F-8AC25678FCF7}" type="presParOf" srcId="{7EE11020-1829-4438-BC48-56334B338CE1}" destId="{464AE2BC-8462-46E0-AC0D-AD3BF54E1667}" srcOrd="1" destOrd="0" presId="urn:microsoft.com/office/officeart/2005/8/layout/hProcess11"/>
    <dgm:cxn modelId="{C529AD6F-B8DE-41CF-969F-184D828C0772}" type="presParOf" srcId="{7EE11020-1829-4438-BC48-56334B338CE1}" destId="{1BB582DB-CE21-4C8B-B056-B8DF9FC77E3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43D22A-F5DB-4394-B7E6-4605003ABF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D18C1F17-0600-4F6D-AF88-D744882E53DE}">
      <dgm:prSet phldrT="[Text]" custT="1"/>
      <dgm:spPr>
        <a:solidFill>
          <a:srgbClr val="3333FF"/>
        </a:solidFill>
        <a:ln>
          <a:solidFill>
            <a:srgbClr val="3333FF"/>
          </a:solidFill>
        </a:ln>
      </dgm:spPr>
      <dgm:t>
        <a:bodyPr/>
        <a:lstStyle/>
        <a:p>
          <a:pPr algn="ctr"/>
          <a:r>
            <a:rPr lang="de-DE" sz="2000" dirty="0"/>
            <a:t>16.05.1860</a:t>
          </a:r>
        </a:p>
      </dgm:t>
    </dgm:pt>
    <dgm:pt modelId="{91986A29-FA6D-4F25-8B57-250F60BF5C3E}" type="parTrans" cxnId="{F3E2E97C-5746-478B-B0B7-6FDB0C4D2E11}">
      <dgm:prSet/>
      <dgm:spPr/>
      <dgm:t>
        <a:bodyPr/>
        <a:lstStyle/>
        <a:p>
          <a:endParaRPr lang="de-DE"/>
        </a:p>
      </dgm:t>
    </dgm:pt>
    <dgm:pt modelId="{2FC1E351-1E56-4EB9-8307-0EB57D02BB75}" type="sibTrans" cxnId="{F3E2E97C-5746-478B-B0B7-6FDB0C4D2E11}">
      <dgm:prSet/>
      <dgm:spPr/>
      <dgm:t>
        <a:bodyPr/>
        <a:lstStyle/>
        <a:p>
          <a:endParaRPr lang="de-DE"/>
        </a:p>
      </dgm:t>
    </dgm:pt>
    <dgm:pt modelId="{0A58108D-7E83-4712-BB7F-BAE71D2CC111}">
      <dgm:prSet phldrT="[Text]" custT="1"/>
      <dgm:spPr/>
      <dgm:t>
        <a:bodyPr/>
        <a:lstStyle/>
        <a:p>
          <a:pPr algn="just">
            <a:lnSpc>
              <a:spcPct val="150000"/>
            </a:lnSpc>
            <a:buNone/>
          </a:pPr>
          <a:r>
            <a:rPr lang="de-DE" sz="1800" dirty="0"/>
            <a:t>	Die „Lange Anna“ stand am ende eines Bogens, den die Insel an der Stelle macht. Dieser brach allerdings ab, da er durch Erosion beschädigt wurde.</a:t>
          </a:r>
        </a:p>
      </dgm:t>
    </dgm:pt>
    <dgm:pt modelId="{7BDAB9BF-EAF4-4B3B-B038-222EC524FB0D}" type="parTrans" cxnId="{C4983B7A-26EB-49A2-AA6A-B2DE87290294}">
      <dgm:prSet/>
      <dgm:spPr/>
      <dgm:t>
        <a:bodyPr/>
        <a:lstStyle/>
        <a:p>
          <a:endParaRPr lang="de-DE"/>
        </a:p>
      </dgm:t>
    </dgm:pt>
    <dgm:pt modelId="{F4E46940-416C-417F-BFDB-64D49E83CF90}" type="sibTrans" cxnId="{C4983B7A-26EB-49A2-AA6A-B2DE87290294}">
      <dgm:prSet/>
      <dgm:spPr/>
      <dgm:t>
        <a:bodyPr/>
        <a:lstStyle/>
        <a:p>
          <a:endParaRPr lang="de-DE"/>
        </a:p>
      </dgm:t>
    </dgm:pt>
    <dgm:pt modelId="{ECDB60E9-DFD4-43C0-9CAD-5D25B49FD2B7}">
      <dgm:prSet phldrT="[Text]" custT="1"/>
      <dgm:spPr>
        <a:solidFill>
          <a:srgbClr val="3333FF"/>
        </a:solidFill>
        <a:ln>
          <a:solidFill>
            <a:srgbClr val="3333FF"/>
          </a:solidFill>
        </a:ln>
      </dgm:spPr>
      <dgm:t>
        <a:bodyPr/>
        <a:lstStyle/>
        <a:p>
          <a:pPr algn="ctr"/>
          <a:r>
            <a:rPr lang="de-DE" sz="2000" dirty="0"/>
            <a:t>1903 bis 1927</a:t>
          </a:r>
        </a:p>
      </dgm:t>
    </dgm:pt>
    <dgm:pt modelId="{56233053-8C3D-4C90-8828-E7F5B1CFCFB5}" type="parTrans" cxnId="{EB371117-72C0-47D2-9B01-0E8C1565CB41}">
      <dgm:prSet/>
      <dgm:spPr/>
      <dgm:t>
        <a:bodyPr/>
        <a:lstStyle/>
        <a:p>
          <a:endParaRPr lang="de-DE"/>
        </a:p>
      </dgm:t>
    </dgm:pt>
    <dgm:pt modelId="{CE8AEEAC-9C3E-4D34-BCBD-FD40CBED6B09}" type="sibTrans" cxnId="{EB371117-72C0-47D2-9B01-0E8C1565CB41}">
      <dgm:prSet/>
      <dgm:spPr/>
      <dgm:t>
        <a:bodyPr/>
        <a:lstStyle/>
        <a:p>
          <a:endParaRPr lang="de-DE"/>
        </a:p>
      </dgm:t>
    </dgm:pt>
    <dgm:pt modelId="{BECD30C7-87F8-4733-872C-C875669AAEA6}">
      <dgm:prSet phldrT="[Text]" custT="1"/>
      <dgm:spPr/>
      <dgm:t>
        <a:bodyPr/>
        <a:lstStyle/>
        <a:p>
          <a:pPr algn="just">
            <a:lnSpc>
              <a:spcPct val="150000"/>
            </a:lnSpc>
            <a:buNone/>
          </a:pPr>
          <a:r>
            <a:rPr lang="de-DE" sz="1800" dirty="0"/>
            <a:t>	In dieser zeit wurde eine Mauer gebaut, um die „Lange Anna“ vor der Erosion des Wassers und somit auch vor ihrem Zusammenbruch zu schützen</a:t>
          </a:r>
        </a:p>
      </dgm:t>
    </dgm:pt>
    <dgm:pt modelId="{F6B171FF-9C7E-4462-B49B-54FDA3E3FF72}" type="parTrans" cxnId="{E646C478-7474-4C86-848B-4F0F4C32609D}">
      <dgm:prSet/>
      <dgm:spPr/>
      <dgm:t>
        <a:bodyPr/>
        <a:lstStyle/>
        <a:p>
          <a:endParaRPr lang="de-DE"/>
        </a:p>
      </dgm:t>
    </dgm:pt>
    <dgm:pt modelId="{E5EAC038-1F4E-410C-94F5-E99BE1DD3B87}" type="sibTrans" cxnId="{E646C478-7474-4C86-848B-4F0F4C32609D}">
      <dgm:prSet/>
      <dgm:spPr/>
      <dgm:t>
        <a:bodyPr/>
        <a:lstStyle/>
        <a:p>
          <a:endParaRPr lang="de-DE"/>
        </a:p>
      </dgm:t>
    </dgm:pt>
    <dgm:pt modelId="{72AC3604-309D-43E0-840E-858E3B7E47C8}">
      <dgm:prSet phldrT="[Text]" custT="1"/>
      <dgm:spPr/>
      <dgm:t>
        <a:bodyPr/>
        <a:lstStyle/>
        <a:p>
          <a:pPr algn="l">
            <a:lnSpc>
              <a:spcPct val="150000"/>
            </a:lnSpc>
            <a:buNone/>
          </a:pPr>
          <a:endParaRPr lang="de-DE" sz="1800" dirty="0"/>
        </a:p>
      </dgm:t>
    </dgm:pt>
    <dgm:pt modelId="{F3CAC722-D503-4055-84B7-FE2D388B3F94}" type="parTrans" cxnId="{CD06E389-4212-4E32-8A1C-1F6F24360773}">
      <dgm:prSet/>
      <dgm:spPr/>
      <dgm:t>
        <a:bodyPr/>
        <a:lstStyle/>
        <a:p>
          <a:endParaRPr lang="de-DE"/>
        </a:p>
      </dgm:t>
    </dgm:pt>
    <dgm:pt modelId="{DFF591E9-4A35-4106-9D40-AE95DD157029}" type="sibTrans" cxnId="{CD06E389-4212-4E32-8A1C-1F6F24360773}">
      <dgm:prSet/>
      <dgm:spPr/>
      <dgm:t>
        <a:bodyPr/>
        <a:lstStyle/>
        <a:p>
          <a:endParaRPr lang="de-DE"/>
        </a:p>
      </dgm:t>
    </dgm:pt>
    <dgm:pt modelId="{9EF374E8-EDE1-41A4-B44C-FADEA7F16E80}" type="pres">
      <dgm:prSet presAssocID="{1243D22A-F5DB-4394-B7E6-4605003ABF35}" presName="linear" presStyleCnt="0">
        <dgm:presLayoutVars>
          <dgm:animLvl val="lvl"/>
          <dgm:resizeHandles val="exact"/>
        </dgm:presLayoutVars>
      </dgm:prSet>
      <dgm:spPr/>
    </dgm:pt>
    <dgm:pt modelId="{681C123A-1399-4E6E-A9BE-3A634A92DF48}" type="pres">
      <dgm:prSet presAssocID="{D18C1F17-0600-4F6D-AF88-D744882E53DE}" presName="parentText" presStyleLbl="node1" presStyleIdx="0" presStyleCnt="2" custScaleX="49355" custScaleY="51871">
        <dgm:presLayoutVars>
          <dgm:chMax val="0"/>
          <dgm:bulletEnabled val="1"/>
        </dgm:presLayoutVars>
      </dgm:prSet>
      <dgm:spPr/>
    </dgm:pt>
    <dgm:pt modelId="{8258A96A-4739-4358-AC0D-1507A802D8B3}" type="pres">
      <dgm:prSet presAssocID="{D18C1F17-0600-4F6D-AF88-D744882E53DE}" presName="childText" presStyleLbl="revTx" presStyleIdx="0" presStyleCnt="2">
        <dgm:presLayoutVars>
          <dgm:bulletEnabled val="1"/>
        </dgm:presLayoutVars>
      </dgm:prSet>
      <dgm:spPr/>
    </dgm:pt>
    <dgm:pt modelId="{BBAB4B39-BD76-4458-8B6F-A00C8815A847}" type="pres">
      <dgm:prSet presAssocID="{ECDB60E9-DFD4-43C0-9CAD-5D25B49FD2B7}" presName="parentText" presStyleLbl="node1" presStyleIdx="1" presStyleCnt="2" custScaleX="45613" custScaleY="45484">
        <dgm:presLayoutVars>
          <dgm:chMax val="0"/>
          <dgm:bulletEnabled val="1"/>
        </dgm:presLayoutVars>
      </dgm:prSet>
      <dgm:spPr/>
    </dgm:pt>
    <dgm:pt modelId="{69A7200D-F7A1-4072-B63D-5C0DB7C72D5F}" type="pres">
      <dgm:prSet presAssocID="{ECDB60E9-DFD4-43C0-9CAD-5D25B49FD2B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B371117-72C0-47D2-9B01-0E8C1565CB41}" srcId="{1243D22A-F5DB-4394-B7E6-4605003ABF35}" destId="{ECDB60E9-DFD4-43C0-9CAD-5D25B49FD2B7}" srcOrd="1" destOrd="0" parTransId="{56233053-8C3D-4C90-8828-E7F5B1CFCFB5}" sibTransId="{CE8AEEAC-9C3E-4D34-BCBD-FD40CBED6B09}"/>
    <dgm:cxn modelId="{0AA24641-A29C-466E-A5CA-8B676244F492}" type="presOf" srcId="{1243D22A-F5DB-4394-B7E6-4605003ABF35}" destId="{9EF374E8-EDE1-41A4-B44C-FADEA7F16E80}" srcOrd="0" destOrd="0" presId="urn:microsoft.com/office/officeart/2005/8/layout/vList2"/>
    <dgm:cxn modelId="{4B821062-30CF-4D54-94DB-78C99FD6B131}" type="presOf" srcId="{0A58108D-7E83-4712-BB7F-BAE71D2CC111}" destId="{8258A96A-4739-4358-AC0D-1507A802D8B3}" srcOrd="0" destOrd="0" presId="urn:microsoft.com/office/officeart/2005/8/layout/vList2"/>
    <dgm:cxn modelId="{E646C478-7474-4C86-848B-4F0F4C32609D}" srcId="{ECDB60E9-DFD4-43C0-9CAD-5D25B49FD2B7}" destId="{BECD30C7-87F8-4733-872C-C875669AAEA6}" srcOrd="0" destOrd="0" parTransId="{F6B171FF-9C7E-4462-B49B-54FDA3E3FF72}" sibTransId="{E5EAC038-1F4E-410C-94F5-E99BE1DD3B87}"/>
    <dgm:cxn modelId="{C4983B7A-26EB-49A2-AA6A-B2DE87290294}" srcId="{D18C1F17-0600-4F6D-AF88-D744882E53DE}" destId="{0A58108D-7E83-4712-BB7F-BAE71D2CC111}" srcOrd="0" destOrd="0" parTransId="{7BDAB9BF-EAF4-4B3B-B038-222EC524FB0D}" sibTransId="{F4E46940-416C-417F-BFDB-64D49E83CF90}"/>
    <dgm:cxn modelId="{F3E2E97C-5746-478B-B0B7-6FDB0C4D2E11}" srcId="{1243D22A-F5DB-4394-B7E6-4605003ABF35}" destId="{D18C1F17-0600-4F6D-AF88-D744882E53DE}" srcOrd="0" destOrd="0" parTransId="{91986A29-FA6D-4F25-8B57-250F60BF5C3E}" sibTransId="{2FC1E351-1E56-4EB9-8307-0EB57D02BB75}"/>
    <dgm:cxn modelId="{CD06E389-4212-4E32-8A1C-1F6F24360773}" srcId="{D18C1F17-0600-4F6D-AF88-D744882E53DE}" destId="{72AC3604-309D-43E0-840E-858E3B7E47C8}" srcOrd="1" destOrd="0" parTransId="{F3CAC722-D503-4055-84B7-FE2D388B3F94}" sibTransId="{DFF591E9-4A35-4106-9D40-AE95DD157029}"/>
    <dgm:cxn modelId="{6F98218C-2872-4EF3-AE4D-6069CFAFD3D6}" type="presOf" srcId="{BECD30C7-87F8-4733-872C-C875669AAEA6}" destId="{69A7200D-F7A1-4072-B63D-5C0DB7C72D5F}" srcOrd="0" destOrd="0" presId="urn:microsoft.com/office/officeart/2005/8/layout/vList2"/>
    <dgm:cxn modelId="{3E2A51A3-C739-402C-8EAF-CD3E6D7C73AE}" type="presOf" srcId="{D18C1F17-0600-4F6D-AF88-D744882E53DE}" destId="{681C123A-1399-4E6E-A9BE-3A634A92DF48}" srcOrd="0" destOrd="0" presId="urn:microsoft.com/office/officeart/2005/8/layout/vList2"/>
    <dgm:cxn modelId="{61B9D4A7-5CB5-4124-B3A9-4BFFAAFCC8B2}" type="presOf" srcId="{72AC3604-309D-43E0-840E-858E3B7E47C8}" destId="{8258A96A-4739-4358-AC0D-1507A802D8B3}" srcOrd="0" destOrd="1" presId="urn:microsoft.com/office/officeart/2005/8/layout/vList2"/>
    <dgm:cxn modelId="{C0F7E2BE-9C96-41C9-ACA2-E2E7124EBD1F}" type="presOf" srcId="{ECDB60E9-DFD4-43C0-9CAD-5D25B49FD2B7}" destId="{BBAB4B39-BD76-4458-8B6F-A00C8815A847}" srcOrd="0" destOrd="0" presId="urn:microsoft.com/office/officeart/2005/8/layout/vList2"/>
    <dgm:cxn modelId="{BAA6BB32-DBD6-4EF0-9B6A-A3D3FEAB0066}" type="presParOf" srcId="{9EF374E8-EDE1-41A4-B44C-FADEA7F16E80}" destId="{681C123A-1399-4E6E-A9BE-3A634A92DF48}" srcOrd="0" destOrd="0" presId="urn:microsoft.com/office/officeart/2005/8/layout/vList2"/>
    <dgm:cxn modelId="{1548AA07-A046-4B61-8684-9502DB07F9B2}" type="presParOf" srcId="{9EF374E8-EDE1-41A4-B44C-FADEA7F16E80}" destId="{8258A96A-4739-4358-AC0D-1507A802D8B3}" srcOrd="1" destOrd="0" presId="urn:microsoft.com/office/officeart/2005/8/layout/vList2"/>
    <dgm:cxn modelId="{3DDB6EEF-B321-4B69-9B37-813505462713}" type="presParOf" srcId="{9EF374E8-EDE1-41A4-B44C-FADEA7F16E80}" destId="{BBAB4B39-BD76-4458-8B6F-A00C8815A847}" srcOrd="2" destOrd="0" presId="urn:microsoft.com/office/officeart/2005/8/layout/vList2"/>
    <dgm:cxn modelId="{71F7ECB4-7C5B-4CDB-82B7-C609C1C9FCB7}" type="presParOf" srcId="{9EF374E8-EDE1-41A4-B44C-FADEA7F16E80}" destId="{69A7200D-F7A1-4072-B63D-5C0DB7C72D5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C0DDF-BCE8-474C-B947-235F2F3F237B}">
      <dsp:nvSpPr>
        <dsp:cNvPr id="0" name=""/>
        <dsp:cNvSpPr/>
      </dsp:nvSpPr>
      <dsp:spPr>
        <a:xfrm>
          <a:off x="0" y="1379523"/>
          <a:ext cx="10735310" cy="1839364"/>
        </a:xfrm>
        <a:prstGeom prst="notchedRightArrow">
          <a:avLst/>
        </a:prstGeom>
        <a:solidFill>
          <a:srgbClr val="33CCFF"/>
        </a:solidFill>
        <a:ln>
          <a:solidFill>
            <a:srgbClr val="33CC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789AB-D60D-4D53-805B-171A4F5DEF3A}">
      <dsp:nvSpPr>
        <dsp:cNvPr id="0" name=""/>
        <dsp:cNvSpPr/>
      </dsp:nvSpPr>
      <dsp:spPr>
        <a:xfrm>
          <a:off x="2653" y="0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Beginn der Entstehung vor 230 Millionen Jahren im Erdzeitalter</a:t>
          </a:r>
        </a:p>
      </dsp:txBody>
      <dsp:txXfrm>
        <a:off x="2653" y="0"/>
        <a:ext cx="1545035" cy="1839364"/>
      </dsp:txXfrm>
    </dsp:sp>
    <dsp:sp modelId="{E6CC1EFB-A28A-4E06-97B7-73C4FB927BE4}">
      <dsp:nvSpPr>
        <dsp:cNvPr id="0" name=""/>
        <dsp:cNvSpPr/>
      </dsp:nvSpPr>
      <dsp:spPr>
        <a:xfrm>
          <a:off x="545250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0B20B-A37D-4D9B-B341-F1889DFFC37C}">
      <dsp:nvSpPr>
        <dsp:cNvPr id="0" name=""/>
        <dsp:cNvSpPr/>
      </dsp:nvSpPr>
      <dsp:spPr>
        <a:xfrm>
          <a:off x="1624940" y="2759047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Ablagerungen von Salz und Gips und Bildung einer Salzkruste</a:t>
          </a:r>
        </a:p>
      </dsp:txBody>
      <dsp:txXfrm>
        <a:off x="1624940" y="2759047"/>
        <a:ext cx="1545035" cy="1839364"/>
      </dsp:txXfrm>
    </dsp:sp>
    <dsp:sp modelId="{083DAF20-9CA5-47C6-BC44-2CE55059F851}">
      <dsp:nvSpPr>
        <dsp:cNvPr id="0" name=""/>
        <dsp:cNvSpPr/>
      </dsp:nvSpPr>
      <dsp:spPr>
        <a:xfrm>
          <a:off x="2167538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6E78C-BF23-444C-AF1D-4E1289ED6EBF}">
      <dsp:nvSpPr>
        <dsp:cNvPr id="0" name=""/>
        <dsp:cNvSpPr/>
      </dsp:nvSpPr>
      <dsp:spPr>
        <a:xfrm>
          <a:off x="3247228" y="0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Anspülung von Sedimenten aus Umliegenden Gebirgen</a:t>
          </a:r>
        </a:p>
      </dsp:txBody>
      <dsp:txXfrm>
        <a:off x="3247228" y="0"/>
        <a:ext cx="1545035" cy="1839364"/>
      </dsp:txXfrm>
    </dsp:sp>
    <dsp:sp modelId="{08EC71A6-A73D-4030-9811-461BA038D473}">
      <dsp:nvSpPr>
        <dsp:cNvPr id="0" name=""/>
        <dsp:cNvSpPr/>
      </dsp:nvSpPr>
      <dsp:spPr>
        <a:xfrm>
          <a:off x="3789825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588F8A-31E4-4838-9E53-851BF300E55A}">
      <dsp:nvSpPr>
        <dsp:cNvPr id="0" name=""/>
        <dsp:cNvSpPr/>
      </dsp:nvSpPr>
      <dsp:spPr>
        <a:xfrm>
          <a:off x="4869515" y="2759047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Verdichtung der Sedimente: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Bundsandstein, Muschelkalk, Kreide</a:t>
          </a:r>
        </a:p>
      </dsp:txBody>
      <dsp:txXfrm>
        <a:off x="4869515" y="2759047"/>
        <a:ext cx="1545035" cy="1839364"/>
      </dsp:txXfrm>
    </dsp:sp>
    <dsp:sp modelId="{E978E14E-DFCA-4B01-88BC-FDE34D05037D}">
      <dsp:nvSpPr>
        <dsp:cNvPr id="0" name=""/>
        <dsp:cNvSpPr/>
      </dsp:nvSpPr>
      <dsp:spPr>
        <a:xfrm>
          <a:off x="5412112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4FE73-FB6D-4FC1-BE82-F33F570D05BF}">
      <dsp:nvSpPr>
        <dsp:cNvPr id="0" name=""/>
        <dsp:cNvSpPr/>
      </dsp:nvSpPr>
      <dsp:spPr>
        <a:xfrm>
          <a:off x="6491802" y="0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Salz wird unter hohem Druck weich / plastisch. Das Salz steigt durch risse im Gestein auf</a:t>
          </a:r>
        </a:p>
      </dsp:txBody>
      <dsp:txXfrm>
        <a:off x="6491802" y="0"/>
        <a:ext cx="1545035" cy="1839364"/>
      </dsp:txXfrm>
    </dsp:sp>
    <dsp:sp modelId="{4B87A696-33EB-43FA-A8AE-EFEC3B0DED0D}">
      <dsp:nvSpPr>
        <dsp:cNvPr id="0" name=""/>
        <dsp:cNvSpPr/>
      </dsp:nvSpPr>
      <dsp:spPr>
        <a:xfrm>
          <a:off x="7034399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D918A-3013-4949-A093-8CC544D1BAC7}">
      <dsp:nvSpPr>
        <dsp:cNvPr id="0" name=""/>
        <dsp:cNvSpPr/>
      </dsp:nvSpPr>
      <dsp:spPr>
        <a:xfrm>
          <a:off x="8114089" y="2759047"/>
          <a:ext cx="1545035" cy="1839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Das Gestein wird hochgedrückt, bis es über den Meeresspiegel erscheint</a:t>
          </a:r>
        </a:p>
      </dsp:txBody>
      <dsp:txXfrm>
        <a:off x="8114089" y="2759047"/>
        <a:ext cx="1545035" cy="1839364"/>
      </dsp:txXfrm>
    </dsp:sp>
    <dsp:sp modelId="{CD626E93-4D67-4673-BC8B-4DF971509386}">
      <dsp:nvSpPr>
        <dsp:cNvPr id="0" name=""/>
        <dsp:cNvSpPr/>
      </dsp:nvSpPr>
      <dsp:spPr>
        <a:xfrm>
          <a:off x="8656686" y="2069285"/>
          <a:ext cx="459841" cy="45984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06C6D-3F61-44EF-BE11-BBDE7772BE1F}">
      <dsp:nvSpPr>
        <dsp:cNvPr id="0" name=""/>
        <dsp:cNvSpPr/>
      </dsp:nvSpPr>
      <dsp:spPr>
        <a:xfrm rot="5400000">
          <a:off x="-241934" y="244539"/>
          <a:ext cx="1612893" cy="1129025"/>
        </a:xfrm>
        <a:prstGeom prst="chevron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Dogger-bank</a:t>
          </a:r>
        </a:p>
      </dsp:txBody>
      <dsp:txXfrm rot="-5400000">
        <a:off x="1" y="567118"/>
        <a:ext cx="1129025" cy="483868"/>
      </dsp:txXfrm>
    </dsp:sp>
    <dsp:sp modelId="{3542F420-510A-46FA-9BA8-5E4E8C67CEFB}">
      <dsp:nvSpPr>
        <dsp:cNvPr id="0" name=""/>
        <dsp:cNvSpPr/>
      </dsp:nvSpPr>
      <dsp:spPr>
        <a:xfrm rot="5400000">
          <a:off x="5102266" y="-3970635"/>
          <a:ext cx="1048932" cy="8995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	Helgoland war vor ca. 4000 Jahren Teil der sogenannten Doggerbank und mit dem Festlands verbunden</a:t>
          </a:r>
        </a:p>
      </dsp:txBody>
      <dsp:txXfrm rot="-5400000">
        <a:off x="1129026" y="53810"/>
        <a:ext cx="8944209" cy="946522"/>
      </dsp:txXfrm>
    </dsp:sp>
    <dsp:sp modelId="{7687C13A-B04F-496D-AB2F-F6DE73A0FA88}">
      <dsp:nvSpPr>
        <dsp:cNvPr id="0" name=""/>
        <dsp:cNvSpPr/>
      </dsp:nvSpPr>
      <dsp:spPr>
        <a:xfrm rot="5400000">
          <a:off x="-241934" y="1663543"/>
          <a:ext cx="1612893" cy="1129025"/>
        </a:xfrm>
        <a:prstGeom prst="chevron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Meeres-spiegel</a:t>
          </a:r>
        </a:p>
      </dsp:txBody>
      <dsp:txXfrm rot="-5400000">
        <a:off x="1" y="1986122"/>
        <a:ext cx="1129025" cy="483868"/>
      </dsp:txXfrm>
    </dsp:sp>
    <dsp:sp modelId="{B4F6ECE4-305D-44F6-B23E-C593E8E0BEDC}">
      <dsp:nvSpPr>
        <dsp:cNvPr id="0" name=""/>
        <dsp:cNvSpPr/>
      </dsp:nvSpPr>
      <dsp:spPr>
        <a:xfrm rot="5400000">
          <a:off x="5102542" y="-2551907"/>
          <a:ext cx="1048380" cy="8995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1800" kern="1200" dirty="0"/>
            <a:t>	</a:t>
          </a:r>
          <a:r>
            <a:rPr lang="de-DE" sz="2000" kern="1200" dirty="0"/>
            <a:t>Damals lag der Meeresspiegel global ungefähr 100 Meter tiefer, wie heute</a:t>
          </a:r>
        </a:p>
      </dsp:txBody>
      <dsp:txXfrm rot="-5400000">
        <a:off x="1129025" y="1472788"/>
        <a:ext cx="8944236" cy="946024"/>
      </dsp:txXfrm>
    </dsp:sp>
    <dsp:sp modelId="{3711DA9F-9767-4EAB-834E-E54F97DDB791}">
      <dsp:nvSpPr>
        <dsp:cNvPr id="0" name=""/>
        <dsp:cNvSpPr/>
      </dsp:nvSpPr>
      <dsp:spPr>
        <a:xfrm rot="5400000">
          <a:off x="-241934" y="3082547"/>
          <a:ext cx="1612893" cy="1129025"/>
        </a:xfrm>
        <a:prstGeom prst="chevron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Land-verbindung</a:t>
          </a:r>
        </a:p>
      </dsp:txBody>
      <dsp:txXfrm rot="-5400000">
        <a:off x="1" y="3405126"/>
        <a:ext cx="1129025" cy="483868"/>
      </dsp:txXfrm>
    </dsp:sp>
    <dsp:sp modelId="{266C3296-30C6-408C-B544-933E835BB517}">
      <dsp:nvSpPr>
        <dsp:cNvPr id="0" name=""/>
        <dsp:cNvSpPr/>
      </dsp:nvSpPr>
      <dsp:spPr>
        <a:xfrm rot="5400000">
          <a:off x="5102542" y="-1132903"/>
          <a:ext cx="1048380" cy="8995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000" kern="1200" dirty="0"/>
            <a:t>	Der Meeresspiegel stieg dann um ca. 35 Meter an und überflutet die Landverbindung, wodurch die Helgoland vom Festland getrennt wurde</a:t>
          </a:r>
        </a:p>
      </dsp:txBody>
      <dsp:txXfrm rot="-5400000">
        <a:off x="1129025" y="2891792"/>
        <a:ext cx="8944236" cy="946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DEA53-A87D-4A40-9CE0-DD36C380FD10}">
      <dsp:nvSpPr>
        <dsp:cNvPr id="0" name=""/>
        <dsp:cNvSpPr/>
      </dsp:nvSpPr>
      <dsp:spPr>
        <a:xfrm>
          <a:off x="0" y="1091374"/>
          <a:ext cx="11099800" cy="1455166"/>
        </a:xfrm>
        <a:prstGeom prst="notchedRightArrow">
          <a:avLst/>
        </a:prstGeom>
        <a:solidFill>
          <a:srgbClr val="33CCFF"/>
        </a:solidFill>
        <a:ln>
          <a:solidFill>
            <a:srgbClr val="33CCF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6BE0C1-08A1-4841-9101-40CF6B165EED}">
      <dsp:nvSpPr>
        <dsp:cNvPr id="0" name=""/>
        <dsp:cNvSpPr/>
      </dsp:nvSpPr>
      <dsp:spPr>
        <a:xfrm>
          <a:off x="2743" y="0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Hochpunkt der Düne waren die „Witte Kliff“</a:t>
          </a:r>
        </a:p>
      </dsp:txBody>
      <dsp:txXfrm>
        <a:off x="2743" y="0"/>
        <a:ext cx="1597493" cy="1455166"/>
      </dsp:txXfrm>
    </dsp:sp>
    <dsp:sp modelId="{4F39C8F4-248C-434B-99AA-F01E371D770F}">
      <dsp:nvSpPr>
        <dsp:cNvPr id="0" name=""/>
        <dsp:cNvSpPr/>
      </dsp:nvSpPr>
      <dsp:spPr>
        <a:xfrm>
          <a:off x="619594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D03BC-2A70-4B33-80ED-F7E4003E1BCA}">
      <dsp:nvSpPr>
        <dsp:cNvPr id="0" name=""/>
        <dsp:cNvSpPr/>
      </dsp:nvSpPr>
      <dsp:spPr>
        <a:xfrm>
          <a:off x="1680111" y="2182749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Im 15 Jahrhundert begann der Kalkabbau in dem „Witte Kliff“</a:t>
          </a:r>
        </a:p>
      </dsp:txBody>
      <dsp:txXfrm>
        <a:off x="1680111" y="2182749"/>
        <a:ext cx="1597493" cy="1455166"/>
      </dsp:txXfrm>
    </dsp:sp>
    <dsp:sp modelId="{F2E1424D-9AD4-43F9-AAAF-0169785AA468}">
      <dsp:nvSpPr>
        <dsp:cNvPr id="0" name=""/>
        <dsp:cNvSpPr/>
      </dsp:nvSpPr>
      <dsp:spPr>
        <a:xfrm>
          <a:off x="2296962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8539D-8686-4574-8BCC-759D62B2A3A3}">
      <dsp:nvSpPr>
        <dsp:cNvPr id="0" name=""/>
        <dsp:cNvSpPr/>
      </dsp:nvSpPr>
      <dsp:spPr>
        <a:xfrm>
          <a:off x="3357479" y="0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Im 18 Jahrhundert verschwanden das „Witte Kliff“ durch den Kalkabbau und  Erosion</a:t>
          </a:r>
        </a:p>
      </dsp:txBody>
      <dsp:txXfrm>
        <a:off x="3357479" y="0"/>
        <a:ext cx="1597493" cy="1455166"/>
      </dsp:txXfrm>
    </dsp:sp>
    <dsp:sp modelId="{CCA1B679-FB21-4867-B55F-155A4F0E49A2}">
      <dsp:nvSpPr>
        <dsp:cNvPr id="0" name=""/>
        <dsp:cNvSpPr/>
      </dsp:nvSpPr>
      <dsp:spPr>
        <a:xfrm>
          <a:off x="3974330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C5A2A-DFB0-44FF-BA27-713BBE5BE631}">
      <dsp:nvSpPr>
        <dsp:cNvPr id="0" name=""/>
        <dsp:cNvSpPr/>
      </dsp:nvSpPr>
      <dsp:spPr>
        <a:xfrm>
          <a:off x="5034847" y="2182749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Sturmflut 1721: Verbindung zwischen Hauptinsel und Düne, bestehend aus Sand und Geröll, zerbrach </a:t>
          </a:r>
        </a:p>
      </dsp:txBody>
      <dsp:txXfrm>
        <a:off x="5034847" y="2182749"/>
        <a:ext cx="1597493" cy="1455166"/>
      </dsp:txXfrm>
    </dsp:sp>
    <dsp:sp modelId="{3ADFD82E-D8A5-4E55-83F5-08B3B7027339}">
      <dsp:nvSpPr>
        <dsp:cNvPr id="0" name=""/>
        <dsp:cNvSpPr/>
      </dsp:nvSpPr>
      <dsp:spPr>
        <a:xfrm>
          <a:off x="5651698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FD7C0-0425-49F4-AD7A-5370E5CF5516}">
      <dsp:nvSpPr>
        <dsp:cNvPr id="0" name=""/>
        <dsp:cNvSpPr/>
      </dsp:nvSpPr>
      <dsp:spPr>
        <a:xfrm>
          <a:off x="6712215" y="0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In den 1930er war die Düne fast verschwunden</a:t>
          </a:r>
        </a:p>
      </dsp:txBody>
      <dsp:txXfrm>
        <a:off x="6712215" y="0"/>
        <a:ext cx="1597493" cy="1455166"/>
      </dsp:txXfrm>
    </dsp:sp>
    <dsp:sp modelId="{0D0C3B2D-395C-423F-87F1-DD35D37DC23A}">
      <dsp:nvSpPr>
        <dsp:cNvPr id="0" name=""/>
        <dsp:cNvSpPr/>
      </dsp:nvSpPr>
      <dsp:spPr>
        <a:xfrm>
          <a:off x="7329066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2A01BF-0166-4AEB-956F-6C611BE2D963}">
      <dsp:nvSpPr>
        <dsp:cNvPr id="0" name=""/>
        <dsp:cNvSpPr/>
      </dsp:nvSpPr>
      <dsp:spPr>
        <a:xfrm>
          <a:off x="8389583" y="2182749"/>
          <a:ext cx="1597493" cy="1455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1938 – 1941 wurde die Düne im Projekt </a:t>
          </a:r>
          <a:r>
            <a:rPr lang="de-DE" sz="1600" kern="1200" dirty="0" err="1">
              <a:solidFill>
                <a:schemeClr val="tx1"/>
              </a:solidFill>
              <a:latin typeface="+mj-lt"/>
              <a:ea typeface="+mn-ea"/>
              <a:cs typeface="+mn-cs"/>
            </a:rPr>
            <a:t>Hummerscherewieder</a:t>
          </a:r>
          <a:r>
            <a:rPr lang="de-DE" sz="1600" kern="1200" dirty="0">
              <a:solidFill>
                <a:schemeClr val="tx1"/>
              </a:solidFill>
              <a:latin typeface="+mj-lt"/>
              <a:ea typeface="+mn-ea"/>
              <a:cs typeface="+mn-cs"/>
            </a:rPr>
            <a:t> aufgeschüttet und befestigt</a:t>
          </a:r>
        </a:p>
      </dsp:txBody>
      <dsp:txXfrm>
        <a:off x="8389583" y="2182749"/>
        <a:ext cx="1597493" cy="1455166"/>
      </dsp:txXfrm>
    </dsp:sp>
    <dsp:sp modelId="{464AE2BC-8462-46E0-AC0D-AD3BF54E1667}">
      <dsp:nvSpPr>
        <dsp:cNvPr id="0" name=""/>
        <dsp:cNvSpPr/>
      </dsp:nvSpPr>
      <dsp:spPr>
        <a:xfrm>
          <a:off x="9006433" y="1637061"/>
          <a:ext cx="363791" cy="363791"/>
        </a:xfrm>
        <a:prstGeom prst="ellipse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C123A-1399-4E6E-A9BE-3A634A92DF48}">
      <dsp:nvSpPr>
        <dsp:cNvPr id="0" name=""/>
        <dsp:cNvSpPr/>
      </dsp:nvSpPr>
      <dsp:spPr>
        <a:xfrm>
          <a:off x="1480414" y="2115"/>
          <a:ext cx="2885412" cy="407830"/>
        </a:xfrm>
        <a:prstGeom prst="roundRect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16.05.1860</a:t>
          </a:r>
        </a:p>
      </dsp:txBody>
      <dsp:txXfrm>
        <a:off x="1500323" y="22024"/>
        <a:ext cx="2845594" cy="368012"/>
      </dsp:txXfrm>
    </dsp:sp>
    <dsp:sp modelId="{8258A96A-4739-4358-AC0D-1507A802D8B3}">
      <dsp:nvSpPr>
        <dsp:cNvPr id="0" name=""/>
        <dsp:cNvSpPr/>
      </dsp:nvSpPr>
      <dsp:spPr>
        <a:xfrm>
          <a:off x="0" y="409946"/>
          <a:ext cx="5846242" cy="1651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1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de-DE" sz="1800" kern="1200" dirty="0"/>
            <a:t>	Die „Lange Anna“ stand am ende eines Bogens, den die Insel an der Stelle macht. Dieser brach allerdings ab, da er durch Erosion beschädigt wurde.</a:t>
          </a: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endParaRPr lang="de-DE" sz="1800" kern="1200" dirty="0"/>
        </a:p>
      </dsp:txBody>
      <dsp:txXfrm>
        <a:off x="0" y="409946"/>
        <a:ext cx="5846242" cy="1651860"/>
      </dsp:txXfrm>
    </dsp:sp>
    <dsp:sp modelId="{BBAB4B39-BD76-4458-8B6F-A00C8815A847}">
      <dsp:nvSpPr>
        <dsp:cNvPr id="0" name=""/>
        <dsp:cNvSpPr/>
      </dsp:nvSpPr>
      <dsp:spPr>
        <a:xfrm>
          <a:off x="1589797" y="2061806"/>
          <a:ext cx="2666646" cy="357613"/>
        </a:xfrm>
        <a:prstGeom prst="roundRect">
          <a:avLst/>
        </a:prstGeom>
        <a:solidFill>
          <a:srgbClr val="3333FF"/>
        </a:solidFill>
        <a:ln w="15875" cap="rnd" cmpd="sng" algn="ctr">
          <a:solidFill>
            <a:srgbClr val="3333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1903 bis 1927</a:t>
          </a:r>
        </a:p>
      </dsp:txBody>
      <dsp:txXfrm>
        <a:off x="1607254" y="2079263"/>
        <a:ext cx="2631732" cy="322699"/>
      </dsp:txXfrm>
    </dsp:sp>
    <dsp:sp modelId="{69A7200D-F7A1-4072-B63D-5C0DB7C72D5F}">
      <dsp:nvSpPr>
        <dsp:cNvPr id="0" name=""/>
        <dsp:cNvSpPr/>
      </dsp:nvSpPr>
      <dsp:spPr>
        <a:xfrm>
          <a:off x="0" y="2419419"/>
          <a:ext cx="5846242" cy="1195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5618" tIns="22860" rIns="128016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15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de-DE" sz="1800" kern="1200" dirty="0"/>
            <a:t>	In dieser zeit wurde eine Mauer gebaut, um die „Lange Anna“ vor der Erosion des Wassers und somit auch vor ihrem Zusammenbruch zu schützen</a:t>
          </a:r>
        </a:p>
      </dsp:txBody>
      <dsp:txXfrm>
        <a:off x="0" y="2419419"/>
        <a:ext cx="5846242" cy="11954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E1216-9EC1-4EAE-9589-582AFDFDAA85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22C62-0F77-45E1-9FF7-CC450BB67F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144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4EE0B9-5401-ACD7-B3B5-792C4DE037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C812BC1-CD9A-4FFA-A394-5BB31737BD9E}" type="slidenum">
              <a:t>24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612E41-E040-B3AF-6AA4-EC626DA7AB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EF18C47-67A5-E385-0B15-F24A831DDA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99AE0D-7141-7B22-9783-35E2389180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A7F1351-196A-4E31-A6AA-111D345600AB}" type="slidenum">
              <a:t>33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E57519A-FC60-C17B-059D-62E8A735B5D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219B48-4C86-5287-10EC-27888C9D8E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846969-C301-372C-4643-4F7C852FCA8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E549017-ABAC-4143-95E0-03439B9C63D5}" type="slidenum">
              <a:t>34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A2C97C0-A1AD-95B0-9BEF-9B830346482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0EC5752-2DCE-D4A6-CCE0-9AA05B810B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24D52BF-3F43-5FB1-C38B-E48C540F3C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5FE1B64-7BFC-4A73-A1BC-A9EF328A5A7D}" type="slidenum">
              <a:t>35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E310CB-5C7C-8BFF-394B-1E5C68A0DC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905A792-AA6F-BCF1-9E70-8C99FE7532A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E4DDC00-2F45-9B34-749F-EFB0D3F0EB7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056FA3A0-3BA8-4B7B-AF71-E6FBF8DCB1D2}" type="slidenum">
              <a:t>36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6A4A23-DB8B-5FB5-0BDF-A4C2453715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4277BA3-B034-F615-CA6D-47FEBC92D7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B253F3-3905-3E01-132E-4FFF55752F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CE52C55B-2F97-4C0B-B728-62525293237B}" type="slidenum">
              <a:t>38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2F09912-73D0-8A7C-9B24-C1B9C502FD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D986FCD-3F83-404E-66FC-FAAE910081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AE3D8A-B699-CCB4-EF84-EA3CB9A7DD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1B294D15-B37E-47D4-B8BB-521A429CCA26}" type="slidenum">
              <a:t>25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1F70E0-FC4C-79B1-51C1-A48C6C01AB2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E34FE5C-1088-F97A-34B0-673067F9B55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847CE82-6AD2-36F3-6770-242BCA0C729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3528F98-83DC-4EC5-94C3-E406620E7886}" type="slidenum">
              <a:t>26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5F7A20E-F74C-CE37-40D1-FCF23C3715A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9FC5AFE-76C9-44BE-DE1F-C81C8BAC89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190D6FA-BDB1-3438-BD71-B289719BDA7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CE4F10B-E0DA-43C0-90A8-C061885DCFF2}" type="slidenum">
              <a:t>27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207E996-1778-259C-76E2-AB9EAB96901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AD7185B-8154-FE7B-B934-0A4153709B5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F917C4-837C-606D-E922-BFB8DD3719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638F5BE-ADA8-4F03-A3B3-9AF524D3F4A0}" type="slidenum">
              <a:t>28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88B531C-93F0-D357-79D9-3AEC35EF2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F56A406-8932-E4F2-F8D8-CC87720C87F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CD06991-0C07-FDF3-2BCA-B60E1DB7E92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043179C-C485-48CB-B0D3-1ECF9BB56D95}" type="slidenum">
              <a:t>29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BC7A4C1-2277-002D-29B6-1C1F720AEC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BFD97A3-7F0B-7321-31AD-AC90F7B7F5B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D32BF9-9573-DFA2-453A-48E751CB76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8A6BD34-7F0D-4B1F-9C55-F0FB04563354}" type="slidenum">
              <a:t>30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F641D98-2B39-462B-3160-B96C489E9D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CF7DA2B-3E51-1D36-D213-A68F8E658E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885CAF-E7DB-B731-1EBC-1512A3945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6C61A5F-60EC-4DB3-BBD0-0D7A5B55EA64}" type="slidenum">
              <a:t>31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9703BD5-F50F-686F-A3C5-18997A92A89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0F9615D-2AF4-BCDF-DA78-E4ECFB96736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019DEA5-D719-1B7D-D463-3FE0A54A2D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80F7FDCE-FEE6-4F18-896B-EDB6F418BA7B}" type="slidenum">
              <a:t>32</a:t>
            </a:fld>
            <a:endParaRPr lang="de-DE"/>
          </a:p>
        </p:txBody>
      </p:sp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73C0815-B253-BAF6-7C88-FB24D2582B5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5C57486-56FB-709C-42B3-B4F0031A64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112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8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016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598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19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91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1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687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83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649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11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6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795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3116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786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586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36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905F4A5-A723-40C7-A915-83C6C663042A}" type="datetimeFigureOut">
              <a:rPr lang="de-DE" smtClean="0"/>
              <a:t>21.10.2025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BA9445-A791-4B10-83F6-A3D042E861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5002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t.de/regionales/hamburg/article170695055/Neue-Wellenbrecher-stoppen-Sandverlust-auf-Helgolaender-Duene.html" TargetMode="External"/><Relationship Id="rId2" Type="http://schemas.openxmlformats.org/officeDocument/2006/relationships/hyperlink" Target="https://www.thb.info/rubriken/umwelt/detail/news/neue-wellenbrecher-schuetzen-helgoland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u-braunschweig.de/lwi/hyku/forschung/projekte/deichverstaerkung-helgoland" TargetMode="External"/><Relationship Id="rId5" Type="http://schemas.openxmlformats.org/officeDocument/2006/relationships/hyperlink" Target="https://epic.awi.de/id/eprint/32612/" TargetMode="External"/><Relationship Id="rId4" Type="http://schemas.openxmlformats.org/officeDocument/2006/relationships/hyperlink" Target="https://www.bfn.de/natura-2000-gebiet/helgoland-mit-helgolaender-felssocke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s-helgoline.de/aktivitaeten/helgolands-geschichte" TargetMode="External"/><Relationship Id="rId2" Type="http://schemas.openxmlformats.org/officeDocument/2006/relationships/hyperlink" Target="https://hotelhochseeinsel.de/insel-helgo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lineshop-helgoland.de/entdecke-uns-auf-helgoland/filialen/?srsltid=AfmBOooO9H2Gk_dX6YnrmiZQJybRpxK2yhrLRfGm8IeocUNUaC5vXwxY" TargetMode="External"/><Relationship Id="rId5" Type="http://schemas.openxmlformats.org/officeDocument/2006/relationships/hyperlink" Target="https://www.nordseetourismus.de/aktuelle-newsletter-beitraege/unterirdisches-bunker-museum-auf-helgoland" TargetMode="External"/><Relationship Id="rId4" Type="http://schemas.openxmlformats.org/officeDocument/2006/relationships/hyperlink" Target="https://www.sueddeutsche.de/reise/tourismus-gaestezahlen-auf-helgoland-geringer-als-vor-der-pandemie-dpa.urn-newsml-dpa-com-20090101-230225-99-733863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59plus.de/helgoland-die-lange-anna-und-deutschlands-kleinstes-naturschutzgebiet/" TargetMode="External"/><Relationship Id="rId2" Type="http://schemas.openxmlformats.org/officeDocument/2006/relationships/hyperlink" Target="https://www.helgoland.de/kegelrobben-und-seehunde-auf-helgola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b.info/rubriken/schifffahrt-service/detail/news/gaestezahl-auf-helgoland-gestiegen.html" TargetMode="External"/><Relationship Id="rId5" Type="http://schemas.openxmlformats.org/officeDocument/2006/relationships/hyperlink" Target="https://www.helgoland.de/so-ist-helgoland/natur/" TargetMode="External"/><Relationship Id="rId4" Type="http://schemas.openxmlformats.org/officeDocument/2006/relationships/hyperlink" Target="https://www.greenpeace.de/biodiversitaet/meere/meeresschutz/tierisch-touristisch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dr.de/geschichte/schauplaetze/Helgoland1148.html" TargetMode="External"/><Relationship Id="rId7" Type="http://schemas.openxmlformats.org/officeDocument/2006/relationships/hyperlink" Target="https://de.wikipedia.org/wiki/Helgoland" TargetMode="External"/><Relationship Id="rId2" Type="http://schemas.openxmlformats.org/officeDocument/2006/relationships/hyperlink" Target="https://www.helgoland.de/so-ist-helgoland/geschicht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fn.de" TargetMode="External"/><Relationship Id="rId5" Type="http://schemas.openxmlformats.org/officeDocument/2006/relationships/hyperlink" Target="https://www.schleswig-holstein.de/DE/landesportal" TargetMode="External"/><Relationship Id="rId4" Type="http://schemas.openxmlformats.org/officeDocument/2006/relationships/hyperlink" Target="https://www.statistik-nord.de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bu.de/imperia/md/nabu/images/arten/tiere/voegel/alke/200723-nabu-trottellummen-johannes-klemenz.jpeg" TargetMode="External"/><Relationship Id="rId13" Type="http://schemas.openxmlformats.org/officeDocument/2006/relationships/hyperlink" Target="https://www.helgoland.de/content/uploads/sites/2/2017/07/wellenbrecher_lkn_2017_01.pdf" TargetMode="External"/><Relationship Id="rId3" Type="http://schemas.openxmlformats.org/officeDocument/2006/relationships/hyperlink" Target="https://www.jordsand.de/helgoland/eissturmvogel" TargetMode="External"/><Relationship Id="rId7" Type="http://schemas.openxmlformats.org/officeDocument/2006/relationships/hyperlink" Target="https://www.helgoland.de/content/uploads/2021/04/Jordsand-Seehund-pv1-4.jpg" TargetMode="External"/><Relationship Id="rId12" Type="http://schemas.openxmlformats.org/officeDocument/2006/relationships/hyperlink" Target="https://www.inros-lackner.de/projekte/wasserbau-und-hafenlogistik/hochwasser-und-kuestenschutzbauwerke/landesschutzdeich-helgoland" TargetMode="External"/><Relationship Id="rId2" Type="http://schemas.openxmlformats.org/officeDocument/2006/relationships/hyperlink" Target="https://www.klimanavigator.eu/dossier/artikel/0358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omar.de/news/article/quallen-forschung-bittet-um-unterstuetzung" TargetMode="External"/><Relationship Id="rId11" Type="http://schemas.openxmlformats.org/officeDocument/2006/relationships/hyperlink" Target="https://umweltanwendungen.schleswig-holstein.de/Natura2000/pdf/mplan_inet/1813-391/1813-391Mplan_Text.pdf" TargetMode="External"/><Relationship Id="rId5" Type="http://schemas.openxmlformats.org/officeDocument/2006/relationships/hyperlink" Target="https://lex.dk/fingertang" TargetMode="External"/><Relationship Id="rId10" Type="http://schemas.openxmlformats.org/officeDocument/2006/relationships/hyperlink" Target="https://www.mellumrat.de/seehundzahlen-nehmen-ab" TargetMode="External"/><Relationship Id="rId4" Type="http://schemas.openxmlformats.org/officeDocument/2006/relationships/hyperlink" Target="https://www.watson.ch/international/tier/859489212-diese-tiere-sind-besonders-bedroht-von-der-klimakrise" TargetMode="External"/><Relationship Id="rId9" Type="http://schemas.openxmlformats.org/officeDocument/2006/relationships/hyperlink" Target="https://www.rainerjensen.de/natur/tierwelt-auf-helgolan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6ED84-4FBA-46D4-AAB6-68B114B1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254000"/>
            <a:ext cx="9440034" cy="1049867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Helgoland 2025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5F36CE-F482-4408-9068-B1F8FF198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983" y="1584479"/>
            <a:ext cx="9440034" cy="104986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accent1"/>
                </a:solidFill>
                <a:effectLst/>
              </a:rPr>
              <a:t>Profilexkursion Q2 vom 29.09. – 01.10.2025</a:t>
            </a:r>
          </a:p>
        </p:txBody>
      </p:sp>
    </p:spTree>
    <p:extLst>
      <p:ext uri="{BB962C8B-B14F-4D97-AF65-F5344CB8AC3E}">
        <p14:creationId xmlns:p14="http://schemas.microsoft.com/office/powerpoint/2010/main" val="180864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03303-97E6-45DE-B5E6-7F233AA0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600"/>
            <a:ext cx="10516205" cy="97045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zur einzigen Hochseeinsel Deutschlands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342CCE6-CF44-422E-90A4-2CF08A063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320" y="2395132"/>
            <a:ext cx="4343400" cy="3257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1E9202-5CFF-45CD-8807-480499B307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Dauerhaft durch natürliche Prozesse (Wind, Wellen und Strömung) bedroht</a:t>
            </a:r>
          </a:p>
          <a:p>
            <a:r>
              <a:rPr lang="de-DE" dirty="0">
                <a:solidFill>
                  <a:schemeClr val="tx1"/>
                </a:solidFill>
              </a:rPr>
              <a:t>Abbrüche und Flächenverlust sind Folge der natürlichen Erosion</a:t>
            </a:r>
          </a:p>
          <a:p>
            <a:r>
              <a:rPr lang="de-DE" dirty="0">
                <a:solidFill>
                  <a:schemeClr val="tx1"/>
                </a:solidFill>
              </a:rPr>
              <a:t>"Lange Anna" gutes Beispiel, um die Folgen der Erosion zu sehen.</a:t>
            </a:r>
          </a:p>
          <a:p>
            <a:r>
              <a:rPr lang="de-DE" dirty="0">
                <a:solidFill>
                  <a:schemeClr val="tx1"/>
                </a:solidFill>
              </a:rPr>
              <a:t>Auch der "</a:t>
            </a:r>
            <a:r>
              <a:rPr lang="de-DE" dirty="0" err="1">
                <a:solidFill>
                  <a:schemeClr val="tx1"/>
                </a:solidFill>
              </a:rPr>
              <a:t>Lummenfelsen</a:t>
            </a:r>
            <a:r>
              <a:rPr lang="de-DE" dirty="0">
                <a:solidFill>
                  <a:schemeClr val="tx1"/>
                </a:solidFill>
              </a:rPr>
              <a:t>" und die Steilküste sind betroffen.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65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16018F-2C27-4554-987E-50D0360F5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37452"/>
            <a:ext cx="10353762" cy="970450"/>
          </a:xfrm>
        </p:spPr>
        <p:txBody>
          <a:bodyPr/>
          <a:lstStyle/>
          <a:p>
            <a:r>
              <a:rPr lang="de-DE" dirty="0"/>
              <a:t>Schutzmaßnahmen und Eingriffe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D116F21-DB92-435A-AD06-E7602127BF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5" y="1101767"/>
            <a:ext cx="5532967" cy="5518781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85454A-46FF-4734-887A-CA89050181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Massive Wellenbrecher und Befestigungen am Süd- und Nordstrand</a:t>
            </a:r>
          </a:p>
          <a:p>
            <a:r>
              <a:rPr lang="de-DE" dirty="0">
                <a:solidFill>
                  <a:schemeClr val="tx1"/>
                </a:solidFill>
              </a:rPr>
              <a:t>Ziel ist die Verlangsamung der Küstenerosion </a:t>
            </a:r>
          </a:p>
          <a:p>
            <a:r>
              <a:rPr lang="de-DE" dirty="0">
                <a:solidFill>
                  <a:schemeClr val="tx1"/>
                </a:solidFill>
              </a:rPr>
              <a:t>Schutzmauern zeigen selbst Schäden (Brüche und Risse)</a:t>
            </a:r>
          </a:p>
          <a:p>
            <a:r>
              <a:rPr lang="de-DE" dirty="0">
                <a:solidFill>
                  <a:schemeClr val="tx1"/>
                </a:solidFill>
              </a:rPr>
              <a:t>Die Düne als natürlicher Wellenbrecher leidet auch unter Erosion und Klimawandel</a:t>
            </a:r>
          </a:p>
        </p:txBody>
      </p:sp>
    </p:spTree>
    <p:extLst>
      <p:ext uri="{BB962C8B-B14F-4D97-AF65-F5344CB8AC3E}">
        <p14:creationId xmlns:p14="http://schemas.microsoft.com/office/powerpoint/2010/main" val="46643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A924F-D40E-407B-B657-ACD267404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1775"/>
            <a:ext cx="4913705" cy="683695"/>
          </a:xfrm>
        </p:spPr>
        <p:txBody>
          <a:bodyPr>
            <a:normAutofit fontScale="90000"/>
          </a:bodyPr>
          <a:lstStyle/>
          <a:p>
            <a:r>
              <a:rPr lang="de-DE" dirty="0"/>
              <a:t>Zukünftige Strategien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5592A57-FC9F-4DB3-9DEE-E1ADA3592A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064" y="2223434"/>
            <a:ext cx="4343400" cy="2898495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CCDD6DA-1317-429C-AC2B-D7F40F6FF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0152" y="1931776"/>
            <a:ext cx="4913704" cy="422915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Kombination aus technischen und naturnahen Maßnahmen nötig: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Deiche , Spundwände, Wellenbrecher</a:t>
            </a:r>
          </a:p>
          <a:p>
            <a:pPr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Dünenstabilisierung, Seegraswiesen und künstliche Sandaufspülung</a:t>
            </a:r>
          </a:p>
          <a:p>
            <a:pPr marL="285750" indent="-285750"/>
            <a:r>
              <a:rPr lang="de-DE" dirty="0">
                <a:solidFill>
                  <a:schemeClr val="tx1"/>
                </a:solidFill>
              </a:rPr>
              <a:t>Das Ziel ist flexible und dynamische Anpassung an Klima und Wetterveränderungen vornehmen zu können.</a:t>
            </a:r>
          </a:p>
          <a:p>
            <a:pPr marL="285750" indent="-285750"/>
            <a:r>
              <a:rPr lang="de-DE" dirty="0">
                <a:solidFill>
                  <a:schemeClr val="tx1"/>
                </a:solidFill>
              </a:rPr>
              <a:t>Regelmäßige Erneuerung der Schutzmaßnahmen sind erforderlich (Enorme Kosten sind die Folge)</a:t>
            </a:r>
          </a:p>
        </p:txBody>
      </p:sp>
    </p:spTree>
    <p:extLst>
      <p:ext uri="{BB962C8B-B14F-4D97-AF65-F5344CB8AC3E}">
        <p14:creationId xmlns:p14="http://schemas.microsoft.com/office/powerpoint/2010/main" val="3982439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17F2BF-9CF7-434D-92F9-4542B89D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0" y="624110"/>
            <a:ext cx="5561011" cy="949509"/>
          </a:xfrm>
        </p:spPr>
        <p:txBody>
          <a:bodyPr/>
          <a:lstStyle/>
          <a:p>
            <a:r>
              <a:rPr lang="de-DE" dirty="0"/>
              <a:t>Bewertung und Ausblick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A73DD0A-1E28-432E-B764-54BC3EFA1A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19" y="1477984"/>
            <a:ext cx="6179491" cy="4433784"/>
          </a:xfrm>
          <a:prstGeom prst="rect">
            <a:avLst/>
          </a:prstGeom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D9B8D30-0DA4-44C6-A676-2B3BD4211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64510" y="1806494"/>
            <a:ext cx="4338674" cy="4306136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Ungewisse Zukunft der Insel und hoher Aufwand bei unsicherem Nutzen</a:t>
            </a:r>
          </a:p>
          <a:p>
            <a:r>
              <a:rPr lang="de-DE" dirty="0">
                <a:solidFill>
                  <a:schemeClr val="tx1"/>
                </a:solidFill>
              </a:rPr>
              <a:t>Tourismus noch nicht auf früherem Niveau (Wirtschaftliche Belastung)</a:t>
            </a:r>
          </a:p>
          <a:p>
            <a:r>
              <a:rPr lang="de-DE" dirty="0">
                <a:solidFill>
                  <a:schemeClr val="tx1"/>
                </a:solidFill>
              </a:rPr>
              <a:t>Moralische Frage: Soll man eine bewohnte Insel sich selbst überlassen?</a:t>
            </a:r>
          </a:p>
          <a:p>
            <a:r>
              <a:rPr lang="de-DE" dirty="0">
                <a:solidFill>
                  <a:schemeClr val="tx1"/>
                </a:solidFill>
              </a:rPr>
              <a:t>Geographisch betrachtet steht Helgoland vor einem unausweichlichen Wandel</a:t>
            </a:r>
          </a:p>
        </p:txBody>
      </p:sp>
    </p:spTree>
    <p:extLst>
      <p:ext uri="{BB962C8B-B14F-4D97-AF65-F5344CB8AC3E}">
        <p14:creationId xmlns:p14="http://schemas.microsoft.com/office/powerpoint/2010/main" val="285265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D973C91-0717-6951-CBA3-9D97CFBEA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4289" y="0"/>
            <a:ext cx="7227711" cy="122942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de-DE" dirty="0"/>
              <a:t>3. Touristische Entwicklung und Anpassungen an den Klimawandel</a:t>
            </a:r>
          </a:p>
        </p:txBody>
      </p:sp>
    </p:spTree>
    <p:extLst>
      <p:ext uri="{BB962C8B-B14F-4D97-AF65-F5344CB8AC3E}">
        <p14:creationId xmlns:p14="http://schemas.microsoft.com/office/powerpoint/2010/main" val="1896684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B3D073-5D03-AF24-E9A2-A35CA08F3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6933"/>
            <a:ext cx="9144000" cy="17441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chemeClr val="bg2"/>
                </a:solidFill>
              </a:rPr>
              <a:t>Ausgestaltung und Entwicklung des Tourismus auf Helgoland </a:t>
            </a:r>
          </a:p>
        </p:txBody>
      </p:sp>
    </p:spTree>
    <p:extLst>
      <p:ext uri="{BB962C8B-B14F-4D97-AF65-F5344CB8AC3E}">
        <p14:creationId xmlns:p14="http://schemas.microsoft.com/office/powerpoint/2010/main" val="2809983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7E9758C-3CB9-4A50-A874-6B746DAFAB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69FE36-09B5-59B4-B912-A94DCFBF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84" y="581181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Historische Entwicklung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F039E-E473-C3F1-AA75-6048B212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5" y="2481093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1826: Gründung als Seebad</a:t>
            </a:r>
          </a:p>
          <a:p>
            <a:r>
              <a:rPr lang="de-DE" sz="2000" dirty="0">
                <a:solidFill>
                  <a:schemeClr val="tx1"/>
                </a:solidFill>
              </a:rPr>
              <a:t>Früher Erholungsort für Klima- und Badegäste </a:t>
            </a:r>
          </a:p>
          <a:p>
            <a:r>
              <a:rPr lang="de-DE" sz="2000" dirty="0">
                <a:solidFill>
                  <a:schemeClr val="tx1"/>
                </a:solidFill>
              </a:rPr>
              <a:t>Nach 1952 Wiederaufbau als Tourismusinsel </a:t>
            </a:r>
          </a:p>
          <a:p>
            <a:r>
              <a:rPr lang="de-DE" sz="2000" dirty="0">
                <a:solidFill>
                  <a:schemeClr val="tx1"/>
                </a:solidFill>
              </a:rPr>
              <a:t>Wandel vom Kurort zum Natur- &amp; Erlebnisziel</a:t>
            </a:r>
          </a:p>
        </p:txBody>
      </p:sp>
    </p:spTree>
    <p:extLst>
      <p:ext uri="{BB962C8B-B14F-4D97-AF65-F5344CB8AC3E}">
        <p14:creationId xmlns:p14="http://schemas.microsoft.com/office/powerpoint/2010/main" val="393584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520674-1DEB-9346-4A10-BA08023F1F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8199" y="10"/>
            <a:ext cx="9669642" cy="6857990"/>
          </a:xfrm>
          <a:prstGeom prst="rect">
            <a:avLst/>
          </a:prstGeom>
          <a:gradFill>
            <a:gsLst>
              <a:gs pos="8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2700000" scaled="1"/>
          </a:gradFill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8760A52-FBC1-7CB4-7B77-03A87011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7425" y="423741"/>
            <a:ext cx="3822189" cy="1899912"/>
          </a:xfrm>
        </p:spPr>
        <p:txBody>
          <a:bodyPr>
            <a:normAutofit/>
          </a:bodyPr>
          <a:lstStyle/>
          <a:p>
            <a:r>
              <a:rPr lang="de-DE" sz="4000" dirty="0"/>
              <a:t>Bedeutung des Tourismus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5F5885-1A19-1569-9D65-AE2E215DA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425" y="2691497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Wichtigster Wirtschaftszweig der Insel </a:t>
            </a:r>
          </a:p>
          <a:p>
            <a:r>
              <a:rPr lang="de-DE" sz="2000" dirty="0">
                <a:solidFill>
                  <a:schemeClr val="tx1"/>
                </a:solidFill>
              </a:rPr>
              <a:t>Viele Arbeitsplätze direkt im Tourismus </a:t>
            </a:r>
          </a:p>
          <a:p>
            <a:r>
              <a:rPr lang="de-DE" sz="2000" dirty="0">
                <a:solidFill>
                  <a:schemeClr val="tx1"/>
                </a:solidFill>
              </a:rPr>
              <a:t>Einnahmen durch Übernachtungen &amp; Tagesgästen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7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8FC7370A-3CBE-F720-11DE-7FA35B7C01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591C964-DA13-BE0A-79AB-92F063EBF2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>
            <a:fillRect/>
          </a:stretch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D3917E-9706-8341-46A6-52D286F2D4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9D7E7E-D2EC-7F46-9172-B2057BA12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de-DE" sz="3200" dirty="0"/>
              <a:t>Angebote &amp; Infrastruktur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97725-D4D7-D69D-3ACC-225F5E4B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568"/>
            <a:ext cx="2807208" cy="3922776"/>
          </a:xfrm>
        </p:spPr>
        <p:txBody>
          <a:bodyPr>
            <a:normAutofit/>
          </a:bodyPr>
          <a:lstStyle/>
          <a:p>
            <a:r>
              <a:rPr lang="de-DE" sz="1700">
                <a:solidFill>
                  <a:schemeClr val="tx1"/>
                </a:solidFill>
              </a:rPr>
              <a:t>Naturattraktionnen: Lummenfelsen, Seehunde, Klippen</a:t>
            </a:r>
          </a:p>
          <a:p>
            <a:r>
              <a:rPr lang="de-DE" sz="1700">
                <a:solidFill>
                  <a:schemeClr val="tx1"/>
                </a:solidFill>
              </a:rPr>
              <a:t>Zollfreies Einkaufen als Zusatzangebot </a:t>
            </a:r>
          </a:p>
          <a:p>
            <a:r>
              <a:rPr lang="de-DE" sz="1700">
                <a:solidFill>
                  <a:schemeClr val="tx1"/>
                </a:solidFill>
              </a:rPr>
              <a:t>Kleine Hotels, Ferienwohnungen, Fähren, Hafen</a:t>
            </a:r>
          </a:p>
          <a:p>
            <a:r>
              <a:rPr lang="de-DE" sz="1700">
                <a:solidFill>
                  <a:schemeClr val="tx1"/>
                </a:solidFill>
              </a:rPr>
              <a:t>Kulturangebote: Museen, Führungen, Veranstaltungen </a:t>
            </a:r>
          </a:p>
        </p:txBody>
      </p:sp>
    </p:spTree>
    <p:extLst>
      <p:ext uri="{BB962C8B-B14F-4D97-AF65-F5344CB8AC3E}">
        <p14:creationId xmlns:p14="http://schemas.microsoft.com/office/powerpoint/2010/main" val="1103894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53DF0E9-D068-F2EB-0396-78DAA1EBA5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6AE6E1-D7E3-A012-2823-AFD73D4C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37" y="463950"/>
            <a:ext cx="3822189" cy="1899912"/>
          </a:xfrm>
        </p:spPr>
        <p:txBody>
          <a:bodyPr>
            <a:normAutofit/>
          </a:bodyPr>
          <a:lstStyle/>
          <a:p>
            <a:r>
              <a:rPr lang="de-DE" sz="3600" dirty="0"/>
              <a:t>Aktuelle Entwicklung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F09C3-7705-6561-BE28-24C6C439F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38" y="2363862"/>
            <a:ext cx="3822189" cy="3742762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Fokus auf Nachhaltigkeit &amp; Naturschutz</a:t>
            </a:r>
          </a:p>
          <a:p>
            <a:r>
              <a:rPr lang="de-DE" sz="2000" dirty="0">
                <a:solidFill>
                  <a:schemeClr val="tx1"/>
                </a:solidFill>
              </a:rPr>
              <a:t>Ausbau klimaresilienter Infrastruktur</a:t>
            </a:r>
          </a:p>
          <a:p>
            <a:r>
              <a:rPr lang="de-DE" sz="2000" dirty="0">
                <a:solidFill>
                  <a:schemeClr val="tx1"/>
                </a:solidFill>
              </a:rPr>
              <a:t>Digitale Besucherlenkung &amp; Information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Förderung von Mehrtagesaufenthalten 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526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CADF29-C26F-1CA9-DB30-1485F467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946" y="2218267"/>
            <a:ext cx="9855819" cy="2264523"/>
          </a:xfrm>
        </p:spPr>
        <p:txBody>
          <a:bodyPr>
            <a:normAutofit fontScale="90000"/>
          </a:bodyPr>
          <a:lstStyle/>
          <a:p>
            <a:r>
              <a:rPr lang="de-DE" b="1" dirty="0">
                <a:effectLst/>
              </a:rPr>
              <a:t>Geo-Profil des 13. Jahrgang</a:t>
            </a:r>
            <a:br>
              <a:rPr lang="de-DE" b="1" dirty="0">
                <a:effectLst/>
              </a:rPr>
            </a:br>
            <a:br>
              <a:rPr lang="de-DE" b="1" dirty="0">
                <a:effectLst/>
              </a:rPr>
            </a:br>
            <a:r>
              <a:rPr lang="de-DE" b="1" u="sng" dirty="0">
                <a:effectLst/>
              </a:rPr>
              <a:t>Thema:</a:t>
            </a:r>
            <a:br>
              <a:rPr lang="de-DE" b="1" dirty="0">
                <a:effectLst/>
              </a:rPr>
            </a:br>
            <a:r>
              <a:rPr lang="de-DE" b="1" dirty="0">
                <a:effectLst/>
              </a:rPr>
              <a:t>Auswirkungen des Klimawandels auf Helgoland und Anpassungsmaßnahmen</a:t>
            </a:r>
            <a:br>
              <a:rPr lang="de-DE" dirty="0">
                <a:effectLst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702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855FE0-2903-8227-8A1F-248EC4A2EA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98AFA0-AC9B-9852-7717-F6B5D4137D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8FC08B-73E5-7042-7C86-B9F92ADBC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de-DE" sz="3400" dirty="0"/>
              <a:t>Zukunft &amp;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24607E6-DE31-D825-8DDE-8CEDCF979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Saison verlängern (Natur-, Kultur-, Forschungstourismus)</a:t>
            </a:r>
          </a:p>
          <a:p>
            <a:r>
              <a:rPr lang="de-DE" sz="2000" dirty="0">
                <a:solidFill>
                  <a:schemeClr val="tx1"/>
                </a:solidFill>
              </a:rPr>
              <a:t>Umwelt schützen &amp; Belastung steuern </a:t>
            </a:r>
          </a:p>
          <a:p>
            <a:r>
              <a:rPr lang="de-DE" sz="2000" dirty="0">
                <a:solidFill>
                  <a:schemeClr val="tx1"/>
                </a:solidFill>
              </a:rPr>
              <a:t>Inselimage: „Nachhaltige Natur- und Erlebnisinsel </a:t>
            </a:r>
          </a:p>
        </p:txBody>
      </p:sp>
    </p:spTree>
    <p:extLst>
      <p:ext uri="{BB962C8B-B14F-4D97-AF65-F5344CB8AC3E}">
        <p14:creationId xmlns:p14="http://schemas.microsoft.com/office/powerpoint/2010/main" val="1779918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DB930-ADA0-3D47-598D-83D95B03F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4055" y="2493432"/>
            <a:ext cx="9383890" cy="18711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Veränderung des Klimas und Folgen für die Insel</a:t>
            </a:r>
          </a:p>
        </p:txBody>
      </p:sp>
    </p:spTree>
    <p:extLst>
      <p:ext uri="{BB962C8B-B14F-4D97-AF65-F5344CB8AC3E}">
        <p14:creationId xmlns:p14="http://schemas.microsoft.com/office/powerpoint/2010/main" val="1519400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342DB-B8CE-3314-E2E0-2458A956A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e-DE" sz="5400" dirty="0"/>
              <a:t>Interviews mit Touristen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E4B80-292D-5C03-512C-7B7532C19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de-DE" sz="2000" dirty="0">
                <a:solidFill>
                  <a:schemeClr val="tx1"/>
                </a:solidFill>
              </a:rPr>
              <a:t>Das Ausmaß des Klimawandels ist vielen Touristen bewusst, wird aber nicht stark thematisiert </a:t>
            </a:r>
          </a:p>
          <a:p>
            <a:r>
              <a:rPr lang="de-DE" sz="2000" dirty="0">
                <a:solidFill>
                  <a:schemeClr val="tx1"/>
                </a:solidFill>
              </a:rPr>
              <a:t>Hauptsächlich genießen sie den Aufenthalt aufgrund der niedrigeren Temperaturen, der steuerfreien Artikel und der Natur </a:t>
            </a:r>
          </a:p>
          <a:p>
            <a:r>
              <a:rPr lang="de-DE" sz="2000" dirty="0">
                <a:solidFill>
                  <a:schemeClr val="tx1"/>
                </a:solidFill>
              </a:rPr>
              <a:t>Sie würden Aufklärung über die Auswirkungen des Klimawandels befürworten</a:t>
            </a:r>
          </a:p>
          <a:p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EFF932-2A70-4A43-42C3-DEF4EAA073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158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B894B-C71C-449B-B22A-1B6DF4ECB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 fontScale="90000"/>
          </a:bodyPr>
          <a:lstStyle/>
          <a:p>
            <a:r>
              <a:rPr lang="de-DE" sz="5400" dirty="0"/>
              <a:t>Interviews mit Einheimischen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31F946-9F1C-39AD-47B1-750A0AA34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de-DE" sz="2200" dirty="0">
                <a:solidFill>
                  <a:schemeClr val="tx1"/>
                </a:solidFill>
              </a:rPr>
              <a:t>Prinzipiell 10 Grad kälter als auf dem Festland </a:t>
            </a:r>
          </a:p>
          <a:p>
            <a:r>
              <a:rPr lang="de-DE" sz="2200" dirty="0">
                <a:solidFill>
                  <a:schemeClr val="tx1"/>
                </a:solidFill>
              </a:rPr>
              <a:t>Hitzeflüchtlinge </a:t>
            </a:r>
          </a:p>
          <a:p>
            <a:r>
              <a:rPr lang="de-DE" sz="2200" dirty="0">
                <a:solidFill>
                  <a:schemeClr val="tx1"/>
                </a:solidFill>
              </a:rPr>
              <a:t>Schlechtes Wetter —&gt; Fähren fallen aus = weniger Touristen</a:t>
            </a:r>
          </a:p>
          <a:p>
            <a:r>
              <a:rPr lang="de-DE" sz="2200" dirty="0">
                <a:solidFill>
                  <a:schemeClr val="tx1"/>
                </a:solidFill>
              </a:rPr>
              <a:t>Die Wasserflora verändert sich = andere Tiere im Wasser</a:t>
            </a:r>
          </a:p>
          <a:p>
            <a:r>
              <a:rPr lang="de-DE" sz="2200" dirty="0">
                <a:solidFill>
                  <a:schemeClr val="tx1"/>
                </a:solidFill>
              </a:rPr>
              <a:t>Viele verschiedene Vogelarten 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FDA5F65-5587-27C1-DB21-4AE05F563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83976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8">
            <a:extLst>
              <a:ext uri="{FF2B5EF4-FFF2-40B4-BE49-F238E27FC236}">
                <a16:creationId xmlns:a16="http://schemas.microsoft.com/office/drawing/2014/main" id="{1E7DAD87-B736-A354-7DEB-42C8DBC375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4000" y="1041840"/>
            <a:ext cx="10872000" cy="2387160"/>
          </a:xfrm>
        </p:spPr>
        <p:txBody>
          <a:bodyPr anchor="t">
            <a:normAutofit/>
          </a:bodyPr>
          <a:lstStyle/>
          <a:p>
            <a:pPr lvl="0" algn="ctr"/>
            <a:r>
              <a:rPr lang="de-DE" dirty="0"/>
              <a:t>4. Veränderungen der Biodiversität durch den Klimawandel und Schutzmaßnahmen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66F8E5-5460-616D-FCCF-D1C4B8B316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48000" y="2323440"/>
            <a:ext cx="4228559" cy="42285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557FB327-8E4C-1287-D9E8-D2F915AD4DA3}"/>
              </a:ext>
            </a:extLst>
          </p:cNvPr>
          <p:cNvSpPr/>
          <p:nvPr/>
        </p:nvSpPr>
        <p:spPr>
          <a:xfrm>
            <a:off x="10440000" y="4968000"/>
            <a:ext cx="2376000" cy="244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F6620FFE-9C1C-EE4D-E3DB-CD6D210A6801}"/>
              </a:ext>
            </a:extLst>
          </p:cNvPr>
          <p:cNvSpPr/>
          <p:nvPr/>
        </p:nvSpPr>
        <p:spPr>
          <a:xfrm>
            <a:off x="936000" y="6480000"/>
            <a:ext cx="792000" cy="79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E46A4FDB-5CD1-4E1F-DE5B-A7A30DCDF5CB}"/>
              </a:ext>
            </a:extLst>
          </p:cNvPr>
          <p:cNvSpPr/>
          <p:nvPr/>
        </p:nvSpPr>
        <p:spPr>
          <a:xfrm>
            <a:off x="-864000" y="5616000"/>
            <a:ext cx="2376000" cy="244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DCD4CF64-F2C4-09DC-2487-6CDDE164C912}"/>
              </a:ext>
            </a:extLst>
          </p:cNvPr>
          <p:cNvSpPr/>
          <p:nvPr/>
        </p:nvSpPr>
        <p:spPr>
          <a:xfrm>
            <a:off x="10800360" y="360000"/>
            <a:ext cx="359640" cy="360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AE8B22-D2C6-FE8B-67B2-C589277C44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de-DE" dirty="0"/>
              <a:t>Tierbestand</a:t>
            </a:r>
          </a:p>
        </p:txBody>
      </p:sp>
      <p:pic>
        <p:nvPicPr>
          <p:cNvPr id="3" name="Grafik 5">
            <a:extLst>
              <a:ext uri="{FF2B5EF4-FFF2-40B4-BE49-F238E27FC236}">
                <a16:creationId xmlns:a16="http://schemas.microsoft.com/office/drawing/2014/main" id="{A31F720A-7063-5103-39BD-48173D99C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287479" y="1818360"/>
            <a:ext cx="1325160" cy="132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7">
            <a:extLst>
              <a:ext uri="{FF2B5EF4-FFF2-40B4-BE49-F238E27FC236}">
                <a16:creationId xmlns:a16="http://schemas.microsoft.com/office/drawing/2014/main" id="{CA0E9659-B190-A7E9-CB9F-10C0310ED0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671" y="1580050"/>
            <a:ext cx="6968047" cy="4842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EE4CC48-A9EA-2712-8573-85C61E66BB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8880" y="4797720"/>
            <a:ext cx="1823399" cy="136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B907C0D-6468-8373-9854-7CA99B4D87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91800" y="3271320"/>
            <a:ext cx="2055600" cy="140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EB8338-E047-8330-0463-4739570386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88880" y="3271320"/>
            <a:ext cx="1864440" cy="1401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FAD9609-2744-D4FD-0223-00AF7046EC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0079" y="4800960"/>
            <a:ext cx="2047680" cy="136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CAE964B-CD08-9355-B046-8B746A53D8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4400" y="1817640"/>
            <a:ext cx="2356200" cy="132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C86F8E-ECD3-FE67-B11B-9E30B2B64F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32759" y="432000"/>
            <a:ext cx="10515240" cy="1325160"/>
          </a:xfrm>
        </p:spPr>
        <p:txBody>
          <a:bodyPr/>
          <a:lstStyle/>
          <a:p>
            <a:pPr lvl="0" algn="ctr"/>
            <a:r>
              <a:rPr lang="de-DE" dirty="0"/>
              <a:t>Entwicklung des Tierbestands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A47F9-1632-EC48-1958-FD4C907B19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63880" y="1728000"/>
            <a:ext cx="3768120" cy="4338720"/>
          </a:xfrm>
        </p:spPr>
        <p:txBody>
          <a:bodyPr>
            <a:normAutofit/>
          </a:bodyPr>
          <a:lstStyle/>
          <a:p>
            <a:pPr lvl="0" algn="ctr">
              <a:spcBef>
                <a:spcPts val="1001"/>
              </a:spcBef>
              <a:buNone/>
            </a:pPr>
            <a:r>
              <a:rPr lang="de-DE" sz="2200" u="sng" dirty="0">
                <a:solidFill>
                  <a:schemeClr val="tx1"/>
                </a:solidFill>
                <a:latin typeface="+mj-lt"/>
              </a:rPr>
              <a:t>Kegelrobben</a:t>
            </a:r>
          </a:p>
          <a:p>
            <a:pPr>
              <a:spcBef>
                <a:spcPts val="1001"/>
              </a:spcBef>
              <a:buFont typeface="Arial" panose="020B0604020202020204" pitchFamily="34" charset="0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Population wächst 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seit Jagdverbot in der Region, dem Schutz der Strände und verbesserten Schutzmaßnahmen</a:t>
            </a:r>
          </a:p>
        </p:txBody>
      </p:sp>
      <p:sp>
        <p:nvSpPr>
          <p:cNvPr id="4" name="Textfeld 4">
            <a:extLst>
              <a:ext uri="{FF2B5EF4-FFF2-40B4-BE49-F238E27FC236}">
                <a16:creationId xmlns:a16="http://schemas.microsoft.com/office/drawing/2014/main" id="{32718A6E-E743-BA8D-C7AE-6A586C9BDEE5}"/>
              </a:ext>
            </a:extLst>
          </p:cNvPr>
          <p:cNvSpPr/>
          <p:nvPr/>
        </p:nvSpPr>
        <p:spPr>
          <a:xfrm>
            <a:off x="4031999" y="1717200"/>
            <a:ext cx="3744000" cy="2704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R="0" lvl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2200"/>
            </a:pPr>
            <a:r>
              <a:rPr lang="de-DE" sz="2200" b="0" i="0" u="sng" strike="noStrike" kern="1200" spc="0" dirty="0">
                <a:ln>
                  <a:noFill/>
                </a:ln>
                <a:uFillTx/>
                <a:latin typeface="+mj-lt"/>
                <a:ea typeface="Microsoft YaHei" pitchFamily="2"/>
                <a:cs typeface="Arial" pitchFamily="2"/>
              </a:rPr>
              <a:t>Seehunde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2200"/>
            </a:pPr>
            <a:r>
              <a:rPr lang="de-DE" sz="22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Rückgang</a:t>
            </a: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</a:t>
            </a:r>
            <a:r>
              <a:rPr lang="de-DE" sz="22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von Population </a:t>
            </a: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evtl. durch Konkurrenz mit anderen Robbenarten, Ernährungssituation, Veränderungen im Lebensraum und menschliche Einflüsse</a:t>
            </a:r>
          </a:p>
        </p:txBody>
      </p:sp>
      <p:sp>
        <p:nvSpPr>
          <p:cNvPr id="5" name="Textfeld 5">
            <a:extLst>
              <a:ext uri="{FF2B5EF4-FFF2-40B4-BE49-F238E27FC236}">
                <a16:creationId xmlns:a16="http://schemas.microsoft.com/office/drawing/2014/main" id="{9C3212F3-ABB5-D1ED-B286-1A7475D7FBCD}"/>
              </a:ext>
            </a:extLst>
          </p:cNvPr>
          <p:cNvSpPr/>
          <p:nvPr/>
        </p:nvSpPr>
        <p:spPr>
          <a:xfrm>
            <a:off x="7920000" y="1690199"/>
            <a:ext cx="3626280" cy="36091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2200" b="0" i="0" u="sng" strike="noStrike" kern="1200" spc="0" dirty="0">
                <a:ln>
                  <a:noFill/>
                </a:ln>
                <a:uFillTx/>
                <a:latin typeface="+mj-lt"/>
                <a:ea typeface="Microsoft YaHei" pitchFamily="2"/>
                <a:cs typeface="Arial" pitchFamily="2"/>
              </a:rPr>
              <a:t>Vögel</a:t>
            </a: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Helgoland ist bekannt als wichtiger </a:t>
            </a:r>
            <a:r>
              <a:rPr lang="de-DE" sz="22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Brutplatz</a:t>
            </a: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und </a:t>
            </a:r>
            <a:r>
              <a:rPr lang="de-DE" sz="22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Raststation</a:t>
            </a: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für Seevögel.</a:t>
            </a:r>
            <a:b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</a:br>
            <a:endParaRPr lang="de-DE" sz="22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2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Hohe Vielfalt an Arten</a:t>
            </a: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und Anzahl der Zugvögel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2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2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Die Vogelwelt scheint insgesamt stabil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EDF9698-4855-3AA0-FAF6-F7355C62E5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57400">
            <a:off x="510654" y="4686415"/>
            <a:ext cx="2406960" cy="2406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977C3F82-56BA-5831-56EE-A047D713980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25056" y="723600"/>
            <a:ext cx="9143640" cy="2387160"/>
          </a:xfrm>
        </p:spPr>
        <p:txBody>
          <a:bodyPr anchor="t">
            <a:normAutofit/>
          </a:bodyPr>
          <a:lstStyle/>
          <a:p>
            <a:pPr lvl="0"/>
            <a:r>
              <a:rPr lang="de-DE" dirty="0"/>
              <a:t>Flora auf Helgoland</a:t>
            </a:r>
          </a:p>
        </p:txBody>
      </p:sp>
      <p:pic>
        <p:nvPicPr>
          <p:cNvPr id="4" name="Grafik 6">
            <a:extLst>
              <a:ext uri="{FF2B5EF4-FFF2-40B4-BE49-F238E27FC236}">
                <a16:creationId xmlns:a16="http://schemas.microsoft.com/office/drawing/2014/main" id="{AA00CFF9-4708-48A6-8E32-31BDCA5523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7840" y="2154240"/>
            <a:ext cx="6266160" cy="41785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reihandform: Form 1">
            <a:extLst>
              <a:ext uri="{FF2B5EF4-FFF2-40B4-BE49-F238E27FC236}">
                <a16:creationId xmlns:a16="http://schemas.microsoft.com/office/drawing/2014/main" id="{CB34464C-C48A-996D-BC32-05C7FE44D880}"/>
              </a:ext>
            </a:extLst>
          </p:cNvPr>
          <p:cNvSpPr/>
          <p:nvPr/>
        </p:nvSpPr>
        <p:spPr>
          <a:xfrm flipH="1">
            <a:off x="7984080" y="5380560"/>
            <a:ext cx="3420720" cy="754920"/>
          </a:xfrm>
          <a:custGeom>
            <a:avLst/>
            <a:gdLst>
              <a:gd name="f0" fmla="val 0"/>
              <a:gd name="f1" fmla="val 3421225"/>
              <a:gd name="f2" fmla="val 81643"/>
              <a:gd name="f3" fmla="val 36739"/>
              <a:gd name="f4" fmla="val 3351245"/>
              <a:gd name="f5" fmla="val 3265715"/>
              <a:gd name="f6" fmla="val 3234612"/>
              <a:gd name="f7" fmla="val 3207398"/>
              <a:gd name="f8" fmla="val 4082"/>
              <a:gd name="f9" fmla="val 3184072"/>
              <a:gd name="f10" fmla="val 12246"/>
              <a:gd name="f11" fmla="val 2519266"/>
              <a:gd name="f12" fmla="val 212272"/>
              <a:gd name="f13" fmla="val 2527041"/>
              <a:gd name="f14" fmla="val 234723"/>
              <a:gd name="f15" fmla="val 257175"/>
              <a:gd name="f16" fmla="val 281668"/>
              <a:gd name="f17" fmla="val 2488163"/>
              <a:gd name="f18" fmla="val 357188"/>
              <a:gd name="f19" fmla="val 2352092"/>
              <a:gd name="f20" fmla="val 408214"/>
              <a:gd name="f21" fmla="val 2204357"/>
              <a:gd name="f22" fmla="val 1516225"/>
              <a:gd name="f23" fmla="val 326572"/>
              <a:gd name="f24" fmla="val 2216021"/>
              <a:gd name="f25" fmla="val 2301551"/>
              <a:gd name="f26" fmla="val 2371531"/>
              <a:gd name="f27" fmla="val 289832"/>
              <a:gd name="f28" fmla="val 244929"/>
              <a:gd name="f29" fmla="val 200025"/>
              <a:gd name="f30" fmla="val 163286"/>
              <a:gd name="f31" fmla="val 1290735"/>
              <a:gd name="f32" fmla="val 1282959"/>
              <a:gd name="f33" fmla="val 1216867"/>
              <a:gd name="f34" fmla="val 1154663"/>
              <a:gd name="f35" fmla="val 173491"/>
              <a:gd name="f36" fmla="val 1100235"/>
              <a:gd name="f37" fmla="val 189820"/>
              <a:gd name="f38" fmla="val 469447"/>
              <a:gd name="f39" fmla="val 544286"/>
              <a:gd name="f40" fmla="val 755197"/>
              <a:gd name="f41" fmla="val 796990"/>
              <a:gd name="f42" fmla="val 622527"/>
              <a:gd name="f43" fmla="val 1123561"/>
              <a:gd name="f44" fmla="val 571500"/>
              <a:gd name="f45" fmla="val 1477347"/>
              <a:gd name="f46" fmla="val 2239347"/>
              <a:gd name="f47" fmla="val 2270449"/>
              <a:gd name="f48" fmla="val 565377"/>
              <a:gd name="f49" fmla="val 2297663"/>
              <a:gd name="f50" fmla="val 555172"/>
              <a:gd name="f51" fmla="val 3366796"/>
              <a:gd name="f52" fmla="val 144916"/>
              <a:gd name="f53" fmla="val 3397898"/>
              <a:gd name="f54" fmla="val 128588"/>
              <a:gd name="f55" fmla="val 1061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21224" h="755196">
                <a:moveTo>
                  <a:pt x="f1" y="f2"/>
                </a:moveTo>
                <a:cubicBezTo>
                  <a:pt x="f1" y="f3"/>
                  <a:pt x="f4" y="f0"/>
                  <a:pt x="f5" y="f0"/>
                </a:cubicBezTo>
                <a:cubicBezTo>
                  <a:pt x="f6" y="f0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3" y="f15"/>
                  <a:pt x="f11" y="f16"/>
                </a:cubicBezTo>
                <a:cubicBezTo>
                  <a:pt x="f17" y="f18"/>
                  <a:pt x="f19" y="f20"/>
                  <a:pt x="f21" y="f20"/>
                </a:cubicBezTo>
                <a:lnTo>
                  <a:pt x="f22" y="f20"/>
                </a:lnTo>
                <a:lnTo>
                  <a:pt x="f22" y="f23"/>
                </a:lnTo>
                <a:lnTo>
                  <a:pt x="f24" y="f23"/>
                </a:lnTo>
                <a:cubicBezTo>
                  <a:pt x="f25" y="f23"/>
                  <a:pt x="f26" y="f27"/>
                  <a:pt x="f26" y="f28"/>
                </a:cubicBezTo>
                <a:cubicBezTo>
                  <a:pt x="f26" y="f29"/>
                  <a:pt x="f25" y="f30"/>
                  <a:pt x="f24" y="f30"/>
                </a:cubicBezTo>
                <a:cubicBezTo>
                  <a:pt x="f24" y="f30"/>
                  <a:pt x="f31" y="f30"/>
                  <a:pt x="f32" y="f30"/>
                </a:cubicBezTo>
                <a:cubicBezTo>
                  <a:pt x="f33" y="f30"/>
                  <a:pt x="f34" y="f35"/>
                  <a:pt x="f36" y="f37"/>
                </a:cubicBezTo>
                <a:lnTo>
                  <a:pt x="f0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4"/>
                </a:cubicBezTo>
                <a:lnTo>
                  <a:pt x="f21" y="f44"/>
                </a:lnTo>
                <a:cubicBezTo>
                  <a:pt x="f46" y="f44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1" y="f55"/>
                  <a:pt x="f1" y="f2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squar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Freihandform: Form 2">
            <a:extLst>
              <a:ext uri="{FF2B5EF4-FFF2-40B4-BE49-F238E27FC236}">
                <a16:creationId xmlns:a16="http://schemas.microsoft.com/office/drawing/2014/main" id="{CAD9E9A3-286F-C3A1-A3E4-8A5FE681F465}"/>
              </a:ext>
            </a:extLst>
          </p:cNvPr>
          <p:cNvSpPr/>
          <p:nvPr/>
        </p:nvSpPr>
        <p:spPr>
          <a:xfrm>
            <a:off x="8624520" y="4663080"/>
            <a:ext cx="1959480" cy="717480"/>
          </a:xfrm>
          <a:custGeom>
            <a:avLst/>
            <a:gdLst>
              <a:gd name="f0" fmla="val 717857"/>
              <a:gd name="f1" fmla="val 1953104"/>
              <a:gd name="f2" fmla="val 3482"/>
              <a:gd name="f3" fmla="val 1471022"/>
              <a:gd name="f4" fmla="val -29175"/>
              <a:gd name="f5" fmla="val 1214430"/>
              <a:gd name="f6" fmla="val 105536"/>
              <a:gd name="f7" fmla="val 1027818"/>
              <a:gd name="f8" fmla="val 203507"/>
              <a:gd name="f9" fmla="val 1008379"/>
              <a:gd name="f10" fmla="val 360670"/>
              <a:gd name="f11" fmla="val 1012267"/>
              <a:gd name="f12" fmla="val 442312"/>
              <a:gd name="f13" fmla="val 930624"/>
              <a:gd name="f14" fmla="val 472929"/>
              <a:gd name="f15" fmla="val 860645"/>
              <a:gd name="f16" fmla="val 517832"/>
              <a:gd name="f17" fmla="val 813991"/>
              <a:gd name="f18" fmla="val 570900"/>
              <a:gd name="f19" fmla="val 802328"/>
              <a:gd name="f20" fmla="val 562736"/>
              <a:gd name="f21" fmla="val 794553"/>
              <a:gd name="f22" fmla="val 554571"/>
              <a:gd name="f23" fmla="val 782889"/>
              <a:gd name="f24" fmla="val 546407"/>
              <a:gd name="f25" fmla="val 786777"/>
              <a:gd name="f26" fmla="val 479052"/>
              <a:gd name="f27" fmla="val 767338"/>
              <a:gd name="f28" fmla="val 350464"/>
              <a:gd name="f29" fmla="val 615716"/>
              <a:gd name="f30" fmla="val 270862"/>
              <a:gd name="f31" fmla="val 401889"/>
              <a:gd name="f32" fmla="val 158603"/>
              <a:gd name="f33" fmla="val 5338"/>
              <a:gd name="f34" fmla="val 187178"/>
              <a:gd name="f35" fmla="val -45202"/>
              <a:gd name="f36" fmla="val 395368"/>
              <a:gd name="f37" fmla="val 164736"/>
              <a:gd name="f38" fmla="val 507627"/>
              <a:gd name="f39" fmla="val 300808"/>
              <a:gd name="f40" fmla="val 579064"/>
              <a:gd name="f41" fmla="val 518522"/>
              <a:gd name="f42" fmla="val 593352"/>
              <a:gd name="f43" fmla="val 650706"/>
              <a:gd name="f44" fmla="val 595393"/>
              <a:gd name="f45" fmla="val 689583"/>
              <a:gd name="f46" fmla="val 617845"/>
              <a:gd name="f47" fmla="val 716798"/>
              <a:gd name="f48" fmla="val 650502"/>
              <a:gd name="f49" fmla="val 736236"/>
              <a:gd name="f50" fmla="val 679077"/>
              <a:gd name="f51" fmla="val 740124"/>
              <a:gd name="f52" fmla="val 685200"/>
              <a:gd name="f53" fmla="val 744012"/>
              <a:gd name="f54" fmla="val 699488"/>
              <a:gd name="f55" fmla="val 903410"/>
              <a:gd name="f56" fmla="val 907298"/>
              <a:gd name="f57" fmla="val 674995"/>
              <a:gd name="f58" fmla="val 918961"/>
              <a:gd name="f59" fmla="val 950063"/>
              <a:gd name="f60" fmla="val 615804"/>
              <a:gd name="f61" fmla="val 988940"/>
              <a:gd name="f62" fmla="val 566818"/>
              <a:gd name="f63" fmla="val 1055032"/>
              <a:gd name="f64" fmla="val 525996"/>
              <a:gd name="f65" fmla="val 1132787"/>
              <a:gd name="f66" fmla="val 501504"/>
              <a:gd name="f67" fmla="val 1292185"/>
              <a:gd name="f68" fmla="val 503545"/>
              <a:gd name="f69" fmla="val 1579879"/>
              <a:gd name="f70" fmla="val 489257"/>
              <a:gd name="f71" fmla="val 1758716"/>
              <a:gd name="f72" fmla="val 2015308"/>
              <a:gd name="f73" fmla="val 2565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59735" h="717857">
                <a:moveTo>
                  <a:pt x="f1" y="f2"/>
                </a:moveTo>
                <a:cubicBezTo>
                  <a:pt x="f1" y="f2"/>
                  <a:pt x="f3" y="f4"/>
                  <a:pt x="f5" y="f6"/>
                </a:cubicBez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3" y="f34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3" y="f0"/>
                </a:cubicBezTo>
                <a:lnTo>
                  <a:pt x="f55" y="f0"/>
                </a:lnTo>
                <a:cubicBezTo>
                  <a:pt x="f56" y="f57"/>
                  <a:pt x="f58" y="f4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36"/>
                </a:cubicBezTo>
                <a:cubicBezTo>
                  <a:pt x="f72" y="f73"/>
                  <a:pt x="f1" y="f2"/>
                  <a:pt x="f1" y="f2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squar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">
            <a:extLst>
              <a:ext uri="{FF2B5EF4-FFF2-40B4-BE49-F238E27FC236}">
                <a16:creationId xmlns:a16="http://schemas.microsoft.com/office/drawing/2014/main" id="{24C2D8FC-6203-497F-ED51-8D86644CE199}"/>
              </a:ext>
            </a:extLst>
          </p:cNvPr>
          <p:cNvSpPr/>
          <p:nvPr/>
        </p:nvSpPr>
        <p:spPr>
          <a:xfrm>
            <a:off x="5895000" y="479520"/>
            <a:ext cx="5458320" cy="132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0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r>
              <a:rPr lang="de-DE" sz="4000" b="0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+mj-lt"/>
                <a:ea typeface="Microsoft YaHei" pitchFamily="2"/>
                <a:cs typeface="Arial" pitchFamily="2"/>
              </a:rPr>
              <a:t>Kleine Insel, große Pflanzenvielfalt</a:t>
            </a:r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E3971EC6-3943-C351-16B0-CC5023BE7B82}"/>
              </a:ext>
            </a:extLst>
          </p:cNvPr>
          <p:cNvSpPr/>
          <p:nvPr/>
        </p:nvSpPr>
        <p:spPr>
          <a:xfrm flipH="1">
            <a:off x="0" y="5486399"/>
            <a:ext cx="2672640" cy="1371240"/>
          </a:xfrm>
          <a:custGeom>
            <a:avLst/>
            <a:gdLst>
              <a:gd name="f0" fmla="val 0"/>
              <a:gd name="f1" fmla="val 2672863"/>
              <a:gd name="f2" fmla="val 1371600"/>
              <a:gd name="f3" fmla="val 1721734"/>
              <a:gd name="f4" fmla="val 2026863"/>
              <a:gd name="f5" fmla="val 2313937"/>
              <a:gd name="f6" fmla="val 77299"/>
              <a:gd name="f7" fmla="val 2564444"/>
              <a:gd name="f8" fmla="val 213382"/>
              <a:gd name="f9" fmla="val 279248"/>
              <a:gd name="f10" fmla="val 33268"/>
              <a:gd name="f11" fmla="val 1242216"/>
              <a:gd name="f12" fmla="val 257110"/>
              <a:gd name="f13" fmla="val 522539"/>
              <a:gd name="f14" fmla="val 92839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672863" h="1371600">
                <a:moveTo>
                  <a:pt x="f3" y="f0"/>
                </a:moveTo>
                <a:cubicBezTo>
                  <a:pt x="f4" y="f0"/>
                  <a:pt x="f5" y="f6"/>
                  <a:pt x="f7" y="f8"/>
                </a:cubicBezTo>
                <a:lnTo>
                  <a:pt x="f1" y="f9"/>
                </a:lnTo>
                <a:lnTo>
                  <a:pt x="f1" y="f2"/>
                </a:lnTo>
                <a:lnTo>
                  <a:pt x="f0" y="f2"/>
                </a:lnTo>
                <a:lnTo>
                  <a:pt x="f10" y="f11"/>
                </a:lnTo>
                <a:cubicBezTo>
                  <a:pt x="f12" y="f13"/>
                  <a:pt x="f14" y="f0"/>
                  <a:pt x="f3" y="f0"/>
                </a:cubicBezTo>
                <a:close/>
              </a:path>
            </a:pathLst>
          </a:custGeom>
          <a:solidFill>
            <a:srgbClr val="B4C7DC"/>
          </a:solidFill>
          <a:ln>
            <a:noFill/>
            <a:prstDash val="solid"/>
          </a:ln>
        </p:spPr>
        <p:txBody>
          <a:bodyPr wrap="squar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Grafik 8">
            <a:extLst>
              <a:ext uri="{FF2B5EF4-FFF2-40B4-BE49-F238E27FC236}">
                <a16:creationId xmlns:a16="http://schemas.microsoft.com/office/drawing/2014/main" id="{81C4AFD4-AF60-ADD3-972E-3A16AB36C93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3080" y="955440"/>
            <a:ext cx="4777200" cy="47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2">
            <a:extLst>
              <a:ext uri="{FF2B5EF4-FFF2-40B4-BE49-F238E27FC236}">
                <a16:creationId xmlns:a16="http://schemas.microsoft.com/office/drawing/2014/main" id="{313C3DC3-9BA1-AFE7-544B-ECEDA5411391}"/>
              </a:ext>
            </a:extLst>
          </p:cNvPr>
          <p:cNvSpPr/>
          <p:nvPr/>
        </p:nvSpPr>
        <p:spPr>
          <a:xfrm>
            <a:off x="5895000" y="1984319"/>
            <a:ext cx="5458320" cy="419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Trotz der kleinen Fläche gibt es viele verschiedene Lebensräume: Dünen, Klippen, Wiesen und </a:t>
            </a:r>
            <a:r>
              <a:rPr lang="de-DE" sz="24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Felswatt</a:t>
            </a: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Durch Wind, Salz und wenig Erde müssen Pflanzen sich zum Leben richtig anpassen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Teile der Insel stehen unter Naturschutz, zum Beispiel der </a:t>
            </a:r>
            <a:r>
              <a:rPr lang="de-DE" sz="24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Lummenfelsen</a:t>
            </a: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und der Felssockel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6">
            <a:extLst>
              <a:ext uri="{FF2B5EF4-FFF2-40B4-BE49-F238E27FC236}">
                <a16:creationId xmlns:a16="http://schemas.microsoft.com/office/drawing/2014/main" id="{E23EAD0A-2A0E-BC63-A078-F4EE1C88468C}"/>
              </a:ext>
            </a:extLst>
          </p:cNvPr>
          <p:cNvSpPr/>
          <p:nvPr/>
        </p:nvSpPr>
        <p:spPr>
          <a:xfrm>
            <a:off x="645120" y="1463039"/>
            <a:ext cx="3795839" cy="2690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r>
              <a:rPr lang="de-DE" sz="4800" b="0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+mj-lt"/>
                <a:ea typeface="Microsoft YaHei" pitchFamily="2"/>
                <a:cs typeface="Arial" pitchFamily="2"/>
              </a:rPr>
              <a:t>Typische Pflanzen auf der Insel</a:t>
            </a:r>
          </a:p>
        </p:txBody>
      </p:sp>
      <p:sp>
        <p:nvSpPr>
          <p:cNvPr id="5" name="Textfeld 7">
            <a:extLst>
              <a:ext uri="{FF2B5EF4-FFF2-40B4-BE49-F238E27FC236}">
                <a16:creationId xmlns:a16="http://schemas.microsoft.com/office/drawing/2014/main" id="{3D883C20-B1DB-692F-8B27-3CAA5A7CCF61}"/>
              </a:ext>
            </a:extLst>
          </p:cNvPr>
          <p:cNvSpPr/>
          <p:nvPr/>
        </p:nvSpPr>
        <p:spPr>
          <a:xfrm>
            <a:off x="4695027" y="658259"/>
            <a:ext cx="6289495" cy="43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In den Dünen:</a:t>
            </a:r>
          </a:p>
          <a:p>
            <a:pPr marL="800100" lvl="1" indent="-342900">
              <a:lnSpc>
                <a:spcPct val="90000"/>
              </a:lnSpc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Strandhafer und Strandroggen  --&gt; halten den Sand fest und schützen vor Wind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Auf Wiesen &amp; Wegen:</a:t>
            </a:r>
          </a:p>
          <a:p>
            <a:pPr marL="800100" lvl="1" indent="-342900">
              <a:lnSpc>
                <a:spcPct val="90000"/>
              </a:lnSpc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Huflattich, Pfeilkresse und sogar Orchideen wachsen hier</a:t>
            </a:r>
          </a:p>
          <a:p>
            <a:pPr marL="800100" lvl="1" indent="-342900">
              <a:lnSpc>
                <a:spcPct val="90000"/>
              </a:lnSpc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Besonders bekannt: der </a:t>
            </a:r>
            <a:r>
              <a:rPr lang="de-DE" sz="2400" b="1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Helgoländer Wildkohl</a:t>
            </a: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- der Ursprung unseres heutigen Kohls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Auf den Felsen:</a:t>
            </a:r>
          </a:p>
          <a:p>
            <a:pPr marL="800100" lvl="1" indent="-342900">
              <a:lnSpc>
                <a:spcPct val="90000"/>
              </a:lnSpc>
              <a:spcAft>
                <a:spcPts val="601"/>
              </a:spcAft>
              <a:buSzPct val="45000"/>
              <a:buFont typeface="Arial" panose="020B0604020202020204" pitchFamily="34" charset="0"/>
              <a:buChar char="•"/>
              <a:defRPr sz="1800"/>
            </a:pP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Kleine, widerstandsfähige Pflanzen wie Mauerpfeffer oder </a:t>
            </a:r>
            <a:r>
              <a:rPr lang="de-DE" sz="24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Wegericharten</a:t>
            </a:r>
            <a:r>
              <a:rPr lang="de-DE" sz="24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, aber auch Strandnelken</a:t>
            </a:r>
          </a:p>
          <a:p>
            <a: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601"/>
              </a:spcAft>
              <a:buNone/>
              <a:tabLst/>
              <a:defRPr sz="1800"/>
            </a:pPr>
            <a:endParaRPr lang="de-DE" sz="24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31BA7-44C4-4510-A6A3-540415EF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75816-7BD1-49B4-B5BF-72ADA0DAF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67618"/>
            <a:ext cx="10353762" cy="4058751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de-DE" sz="3200" dirty="0">
                <a:solidFill>
                  <a:schemeClr val="tx1"/>
                </a:solidFill>
              </a:rPr>
              <a:t>Geologische Entstehung der Insel</a:t>
            </a:r>
          </a:p>
          <a:p>
            <a:pPr marL="494100" indent="-457200">
              <a:buFont typeface="+mj-lt"/>
              <a:buAutoNum type="arabicPeriod"/>
            </a:pPr>
            <a:r>
              <a:rPr lang="de-DE" sz="3200" dirty="0">
                <a:solidFill>
                  <a:schemeClr val="tx1"/>
                </a:solidFill>
              </a:rPr>
              <a:t>Einfluss durch Wind und Wasser sowie Schutzmaßnahmen</a:t>
            </a:r>
          </a:p>
          <a:p>
            <a:pPr marL="494100" indent="-457200">
              <a:buFont typeface="+mj-lt"/>
              <a:buAutoNum type="arabicPeriod"/>
            </a:pPr>
            <a:r>
              <a:rPr lang="de-DE" sz="3200" dirty="0">
                <a:solidFill>
                  <a:schemeClr val="tx1"/>
                </a:solidFill>
              </a:rPr>
              <a:t>Touristische Entwicklung und Anpassungen an den Klimawandel</a:t>
            </a:r>
          </a:p>
          <a:p>
            <a:pPr marL="494100" indent="-457200">
              <a:buFont typeface="+mj-lt"/>
              <a:buAutoNum type="arabicPeriod"/>
            </a:pPr>
            <a:r>
              <a:rPr lang="de-DE" sz="3200" dirty="0">
                <a:solidFill>
                  <a:schemeClr val="tx1"/>
                </a:solidFill>
              </a:rPr>
              <a:t>Veränderungen der Biodiversität durch den Klimawandel und Schutzmaßnahmen</a:t>
            </a:r>
          </a:p>
        </p:txBody>
      </p:sp>
    </p:spTree>
    <p:extLst>
      <p:ext uri="{BB962C8B-B14F-4D97-AF65-F5344CB8AC3E}">
        <p14:creationId xmlns:p14="http://schemas.microsoft.com/office/powerpoint/2010/main" val="4078101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>
            <a:extLst>
              <a:ext uri="{FF2B5EF4-FFF2-40B4-BE49-F238E27FC236}">
                <a16:creationId xmlns:a16="http://schemas.microsoft.com/office/drawing/2014/main" id="{DBCCED85-9A43-143A-868C-57E3A5C4F46C}"/>
              </a:ext>
            </a:extLst>
          </p:cNvPr>
          <p:cNvSpPr/>
          <p:nvPr/>
        </p:nvSpPr>
        <p:spPr>
          <a:xfrm>
            <a:off x="555120" y="326520"/>
            <a:ext cx="10406520" cy="4827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4400" b="0" i="0" u="none" strike="noStrike" kern="1200" spc="0" dirty="0">
                <a:ln>
                  <a:noFill/>
                </a:ln>
                <a:solidFill>
                  <a:schemeClr val="tx2"/>
                </a:solidFill>
                <a:latin typeface="+mj-lt"/>
                <a:ea typeface="Microsoft YaHei" pitchFamily="2"/>
                <a:cs typeface="Arial" pitchFamily="2"/>
              </a:rPr>
              <a:t>Schutz und Herausforderungen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Pflanzen auf Helgoland sind sehr empfindlich, weswegen Besucher und Nährstoffmangel das Gleichgewicht schnell stören können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Im </a:t>
            </a:r>
            <a:r>
              <a:rPr lang="de-DE" sz="2000" b="0" i="0" u="none" strike="noStrike" kern="1200" spc="0" dirty="0" err="1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Felswatt</a:t>
            </a: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 wachsen seltene Algenarten, die sonst nirgendswo in Deutschland wachsen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Naturschutzgebiete sind von hoher Bedeutung!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Durch den Wind und Salz ist die Natur ständig auf Helgoland ständig im Wandel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OpenSymbol"/>
              <a:buChar char="●"/>
              <a:tabLst/>
              <a:defRPr sz="1800"/>
            </a:pPr>
            <a:endParaRPr lang="de-DE" sz="20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342900" marR="0" lvl="0" indent="-3429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Arial" panose="020B0604020202020204" pitchFamily="34" charset="0"/>
              <a:buChar char="•"/>
              <a:tabLst/>
              <a:defRPr sz="1800"/>
            </a:pPr>
            <a:r>
              <a:rPr lang="de-DE" sz="2000" b="0" i="0" u="none" strike="noStrike" kern="1200" spc="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Forscher beobachten regelmäßig diese Veränderungen durch Klima und Meer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de-DE" sz="1600" b="0" i="0" u="none" strike="noStrike" kern="1200" spc="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</p:txBody>
      </p:sp>
      <p:sp>
        <p:nvSpPr>
          <p:cNvPr id="3" name="Freihandform: Form 3">
            <a:extLst>
              <a:ext uri="{FF2B5EF4-FFF2-40B4-BE49-F238E27FC236}">
                <a16:creationId xmlns:a16="http://schemas.microsoft.com/office/drawing/2014/main" id="{3C743192-0393-F91A-E106-B07EB46AC4E4}"/>
              </a:ext>
            </a:extLst>
          </p:cNvPr>
          <p:cNvSpPr/>
          <p:nvPr/>
        </p:nvSpPr>
        <p:spPr>
          <a:xfrm>
            <a:off x="7983720" y="5380560"/>
            <a:ext cx="3420720" cy="754920"/>
          </a:xfrm>
          <a:custGeom>
            <a:avLst/>
            <a:gdLst>
              <a:gd name="f0" fmla="val 0"/>
              <a:gd name="f1" fmla="val 3421225"/>
              <a:gd name="f2" fmla="val 81643"/>
              <a:gd name="f3" fmla="val 36739"/>
              <a:gd name="f4" fmla="val 3351245"/>
              <a:gd name="f5" fmla="val 3265715"/>
              <a:gd name="f6" fmla="val 3234612"/>
              <a:gd name="f7" fmla="val 3207398"/>
              <a:gd name="f8" fmla="val 4082"/>
              <a:gd name="f9" fmla="val 3184072"/>
              <a:gd name="f10" fmla="val 12246"/>
              <a:gd name="f11" fmla="val 2519266"/>
              <a:gd name="f12" fmla="val 212272"/>
              <a:gd name="f13" fmla="val 2527041"/>
              <a:gd name="f14" fmla="val 234723"/>
              <a:gd name="f15" fmla="val 257175"/>
              <a:gd name="f16" fmla="val 281668"/>
              <a:gd name="f17" fmla="val 2488163"/>
              <a:gd name="f18" fmla="val 357188"/>
              <a:gd name="f19" fmla="val 2352092"/>
              <a:gd name="f20" fmla="val 408214"/>
              <a:gd name="f21" fmla="val 2204357"/>
              <a:gd name="f22" fmla="val 1516225"/>
              <a:gd name="f23" fmla="val 326572"/>
              <a:gd name="f24" fmla="val 2216021"/>
              <a:gd name="f25" fmla="val 2301551"/>
              <a:gd name="f26" fmla="val 2371531"/>
              <a:gd name="f27" fmla="val 289832"/>
              <a:gd name="f28" fmla="val 244929"/>
              <a:gd name="f29" fmla="val 200025"/>
              <a:gd name="f30" fmla="val 163286"/>
              <a:gd name="f31" fmla="val 1290735"/>
              <a:gd name="f32" fmla="val 1282959"/>
              <a:gd name="f33" fmla="val 1216867"/>
              <a:gd name="f34" fmla="val 1154663"/>
              <a:gd name="f35" fmla="val 173491"/>
              <a:gd name="f36" fmla="val 1100235"/>
              <a:gd name="f37" fmla="val 189820"/>
              <a:gd name="f38" fmla="val 469447"/>
              <a:gd name="f39" fmla="val 544286"/>
              <a:gd name="f40" fmla="val 755197"/>
              <a:gd name="f41" fmla="val 796990"/>
              <a:gd name="f42" fmla="val 622527"/>
              <a:gd name="f43" fmla="val 1123561"/>
              <a:gd name="f44" fmla="val 571500"/>
              <a:gd name="f45" fmla="val 1477347"/>
              <a:gd name="f46" fmla="val 2239347"/>
              <a:gd name="f47" fmla="val 2270449"/>
              <a:gd name="f48" fmla="val 565377"/>
              <a:gd name="f49" fmla="val 2297663"/>
              <a:gd name="f50" fmla="val 555172"/>
              <a:gd name="f51" fmla="val 3366796"/>
              <a:gd name="f52" fmla="val 144916"/>
              <a:gd name="f53" fmla="val 3397898"/>
              <a:gd name="f54" fmla="val 128588"/>
              <a:gd name="f55" fmla="val 10613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21224" h="755196">
                <a:moveTo>
                  <a:pt x="f1" y="f2"/>
                </a:moveTo>
                <a:cubicBezTo>
                  <a:pt x="f1" y="f3"/>
                  <a:pt x="f4" y="f0"/>
                  <a:pt x="f5" y="f0"/>
                </a:cubicBezTo>
                <a:cubicBezTo>
                  <a:pt x="f6" y="f0"/>
                  <a:pt x="f7" y="f8"/>
                  <a:pt x="f9" y="f10"/>
                </a:cubicBezTo>
                <a:lnTo>
                  <a:pt x="f11" y="f12"/>
                </a:lnTo>
                <a:cubicBezTo>
                  <a:pt x="f13" y="f14"/>
                  <a:pt x="f13" y="f15"/>
                  <a:pt x="f11" y="f16"/>
                </a:cubicBezTo>
                <a:cubicBezTo>
                  <a:pt x="f17" y="f18"/>
                  <a:pt x="f19" y="f20"/>
                  <a:pt x="f21" y="f20"/>
                </a:cubicBezTo>
                <a:lnTo>
                  <a:pt x="f22" y="f20"/>
                </a:lnTo>
                <a:lnTo>
                  <a:pt x="f22" y="f23"/>
                </a:lnTo>
                <a:lnTo>
                  <a:pt x="f24" y="f23"/>
                </a:lnTo>
                <a:cubicBezTo>
                  <a:pt x="f25" y="f23"/>
                  <a:pt x="f26" y="f27"/>
                  <a:pt x="f26" y="f28"/>
                </a:cubicBezTo>
                <a:cubicBezTo>
                  <a:pt x="f26" y="f29"/>
                  <a:pt x="f25" y="f30"/>
                  <a:pt x="f24" y="f30"/>
                </a:cubicBezTo>
                <a:cubicBezTo>
                  <a:pt x="f24" y="f30"/>
                  <a:pt x="f31" y="f30"/>
                  <a:pt x="f32" y="f30"/>
                </a:cubicBezTo>
                <a:cubicBezTo>
                  <a:pt x="f33" y="f30"/>
                  <a:pt x="f34" y="f35"/>
                  <a:pt x="f36" y="f37"/>
                </a:cubicBezTo>
                <a:lnTo>
                  <a:pt x="f0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4"/>
                </a:cubicBezTo>
                <a:lnTo>
                  <a:pt x="f21" y="f44"/>
                </a:lnTo>
                <a:cubicBezTo>
                  <a:pt x="f46" y="f44"/>
                  <a:pt x="f47" y="f48"/>
                  <a:pt x="f49" y="f50"/>
                </a:cubicBezTo>
                <a:lnTo>
                  <a:pt x="f51" y="f52"/>
                </a:lnTo>
                <a:cubicBezTo>
                  <a:pt x="f53" y="f54"/>
                  <a:pt x="f1" y="f55"/>
                  <a:pt x="f1" y="f2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squar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Freihandform: Form 4">
            <a:extLst>
              <a:ext uri="{FF2B5EF4-FFF2-40B4-BE49-F238E27FC236}">
                <a16:creationId xmlns:a16="http://schemas.microsoft.com/office/drawing/2014/main" id="{9B7E8740-0E08-8DF0-FECD-1F2E7517EBF5}"/>
              </a:ext>
            </a:extLst>
          </p:cNvPr>
          <p:cNvSpPr/>
          <p:nvPr/>
        </p:nvSpPr>
        <p:spPr>
          <a:xfrm>
            <a:off x="8911440" y="4789440"/>
            <a:ext cx="1959480" cy="717480"/>
          </a:xfrm>
          <a:custGeom>
            <a:avLst/>
            <a:gdLst>
              <a:gd name="f0" fmla="val 717857"/>
              <a:gd name="f1" fmla="val 1953104"/>
              <a:gd name="f2" fmla="val 3482"/>
              <a:gd name="f3" fmla="val 1471022"/>
              <a:gd name="f4" fmla="val -29175"/>
              <a:gd name="f5" fmla="val 1214430"/>
              <a:gd name="f6" fmla="val 105536"/>
              <a:gd name="f7" fmla="val 1027818"/>
              <a:gd name="f8" fmla="val 203507"/>
              <a:gd name="f9" fmla="val 1008379"/>
              <a:gd name="f10" fmla="val 360670"/>
              <a:gd name="f11" fmla="val 1012267"/>
              <a:gd name="f12" fmla="val 442312"/>
              <a:gd name="f13" fmla="val 930624"/>
              <a:gd name="f14" fmla="val 472929"/>
              <a:gd name="f15" fmla="val 860645"/>
              <a:gd name="f16" fmla="val 517832"/>
              <a:gd name="f17" fmla="val 813991"/>
              <a:gd name="f18" fmla="val 570900"/>
              <a:gd name="f19" fmla="val 802328"/>
              <a:gd name="f20" fmla="val 562736"/>
              <a:gd name="f21" fmla="val 794553"/>
              <a:gd name="f22" fmla="val 554571"/>
              <a:gd name="f23" fmla="val 782889"/>
              <a:gd name="f24" fmla="val 546407"/>
              <a:gd name="f25" fmla="val 786777"/>
              <a:gd name="f26" fmla="val 479052"/>
              <a:gd name="f27" fmla="val 767338"/>
              <a:gd name="f28" fmla="val 350464"/>
              <a:gd name="f29" fmla="val 615716"/>
              <a:gd name="f30" fmla="val 270862"/>
              <a:gd name="f31" fmla="val 401889"/>
              <a:gd name="f32" fmla="val 158603"/>
              <a:gd name="f33" fmla="val 5338"/>
              <a:gd name="f34" fmla="val 187178"/>
              <a:gd name="f35" fmla="val -45202"/>
              <a:gd name="f36" fmla="val 395368"/>
              <a:gd name="f37" fmla="val 164736"/>
              <a:gd name="f38" fmla="val 507627"/>
              <a:gd name="f39" fmla="val 300808"/>
              <a:gd name="f40" fmla="val 579064"/>
              <a:gd name="f41" fmla="val 518522"/>
              <a:gd name="f42" fmla="val 593352"/>
              <a:gd name="f43" fmla="val 650706"/>
              <a:gd name="f44" fmla="val 595393"/>
              <a:gd name="f45" fmla="val 689583"/>
              <a:gd name="f46" fmla="val 617845"/>
              <a:gd name="f47" fmla="val 716798"/>
              <a:gd name="f48" fmla="val 650502"/>
              <a:gd name="f49" fmla="val 736236"/>
              <a:gd name="f50" fmla="val 679077"/>
              <a:gd name="f51" fmla="val 740124"/>
              <a:gd name="f52" fmla="val 685200"/>
              <a:gd name="f53" fmla="val 744012"/>
              <a:gd name="f54" fmla="val 699488"/>
              <a:gd name="f55" fmla="val 903410"/>
              <a:gd name="f56" fmla="val 907298"/>
              <a:gd name="f57" fmla="val 674995"/>
              <a:gd name="f58" fmla="val 918961"/>
              <a:gd name="f59" fmla="val 950063"/>
              <a:gd name="f60" fmla="val 615804"/>
              <a:gd name="f61" fmla="val 988940"/>
              <a:gd name="f62" fmla="val 566818"/>
              <a:gd name="f63" fmla="val 1055032"/>
              <a:gd name="f64" fmla="val 525996"/>
              <a:gd name="f65" fmla="val 1132787"/>
              <a:gd name="f66" fmla="val 501504"/>
              <a:gd name="f67" fmla="val 1292185"/>
              <a:gd name="f68" fmla="val 503545"/>
              <a:gd name="f69" fmla="val 1579879"/>
              <a:gd name="f70" fmla="val 489257"/>
              <a:gd name="f71" fmla="val 1758716"/>
              <a:gd name="f72" fmla="val 2015308"/>
              <a:gd name="f73" fmla="val 256575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59735" h="717857">
                <a:moveTo>
                  <a:pt x="f1" y="f2"/>
                </a:moveTo>
                <a:cubicBezTo>
                  <a:pt x="f1" y="f2"/>
                  <a:pt x="f3" y="f4"/>
                  <a:pt x="f5" y="f6"/>
                </a:cubicBez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3" y="f34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3" y="f0"/>
                </a:cubicBezTo>
                <a:lnTo>
                  <a:pt x="f55" y="f0"/>
                </a:lnTo>
                <a:cubicBezTo>
                  <a:pt x="f56" y="f57"/>
                  <a:pt x="f58" y="f4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36"/>
                </a:cubicBezTo>
                <a:cubicBezTo>
                  <a:pt x="f72" y="f73"/>
                  <a:pt x="f1" y="f2"/>
                  <a:pt x="f1" y="f2"/>
                </a:cubicBez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square" lIns="90000" tIns="45000" rIns="90000" bIns="45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22010135-01E8-5B8F-EF3C-4439B1C802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5678" y="1528800"/>
            <a:ext cx="9460643" cy="2387160"/>
          </a:xfrm>
        </p:spPr>
        <p:txBody>
          <a:bodyPr anchor="t">
            <a:normAutofit fontScale="90000"/>
          </a:bodyPr>
          <a:lstStyle/>
          <a:p>
            <a:r>
              <a:rPr lang="de-DE" sz="4900" dirty="0"/>
              <a:t>Veränderung der Biodiversität durch Klimawandel und Schutzmaßnahmen</a:t>
            </a:r>
            <a:br>
              <a:rPr lang="de-DE" sz="4400" dirty="0">
                <a:latin typeface="Calibri Light" pitchFamily="18"/>
              </a:rPr>
            </a:br>
            <a:endParaRPr lang="de-DE" sz="4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84A820-6AEB-3000-2991-679D0CD8B2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63999" y="3528000"/>
            <a:ext cx="3330000" cy="333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EE0B8636-8239-F05E-CFE8-4509BE887D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de-DE" dirty="0"/>
              <a:t>Veränderung der Biodiversität - Klimawandel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A719E45D-C2A9-E4D2-F404-5035D47A81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25560"/>
            <a:ext cx="6438599" cy="4350960"/>
          </a:xfrm>
        </p:spPr>
        <p:txBody>
          <a:bodyPr>
            <a:normAutofit/>
          </a:bodyPr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Biodiversität ändert sich 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einige Arten nehmen zu, andere ab</a:t>
            </a:r>
          </a:p>
          <a:p>
            <a:pPr lvl="0">
              <a:spcBef>
                <a:spcPts val="1001"/>
              </a:spcBef>
              <a:buNone/>
            </a:pPr>
            <a:r>
              <a:rPr lang="de-DE" sz="2200" dirty="0">
                <a:solidFill>
                  <a:schemeClr val="tx1"/>
                </a:solidFill>
                <a:latin typeface="+mj-lt"/>
              </a:rPr>
              <a:t>    Bsp.: Mehr Quallen = weniger Futter für bestimmte Fischarten aber auch mehr Futter für andere Fischarten</a:t>
            </a:r>
          </a:p>
          <a:p>
            <a:pPr lvl="0">
              <a:spcBef>
                <a:spcPts val="1001"/>
              </a:spcBef>
              <a:buNone/>
            </a:pPr>
            <a:endParaRPr lang="de-DE" sz="2200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Verschiebung der Fischbestände 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Temperatur- und Strömungsänderungen verändern Laichverhalten 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Bsp.: Kabeljau</a:t>
            </a:r>
          </a:p>
          <a:p>
            <a:pPr lvl="0">
              <a:spcBef>
                <a:spcPts val="1001"/>
              </a:spcBef>
              <a:buNone/>
            </a:pPr>
            <a:endParaRPr lang="de-DE" sz="2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rafik 2">
            <a:extLst>
              <a:ext uri="{FF2B5EF4-FFF2-40B4-BE49-F238E27FC236}">
                <a16:creationId xmlns:a16="http://schemas.microsoft.com/office/drawing/2014/main" id="{1C5860D1-57DE-4BD5-BCC4-D7A66CF1B7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39040" y="2567880"/>
            <a:ext cx="4300200" cy="286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4">
            <a:extLst>
              <a:ext uri="{FF2B5EF4-FFF2-40B4-BE49-F238E27FC236}">
                <a16:creationId xmlns:a16="http://schemas.microsoft.com/office/drawing/2014/main" id="{CC87292B-489A-041A-6D7C-738C7D06C8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53126" y="1253520"/>
            <a:ext cx="6966000" cy="4350960"/>
          </a:xfrm>
        </p:spPr>
        <p:txBody>
          <a:bodyPr>
            <a:normAutofit/>
          </a:bodyPr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Reduzierter Vogelartenbestand 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Bsp.: Eissturmvogel, aufgrund des Nahrungsmangels, 2023 nur 25 brütende Paare</a:t>
            </a:r>
          </a:p>
          <a:p>
            <a:pPr lvl="0">
              <a:spcBef>
                <a:spcPts val="1001"/>
              </a:spcBef>
              <a:buNone/>
            </a:pPr>
            <a:endParaRPr lang="de-DE" sz="2200" b="1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Rücktritt von Seehunden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Meeresspiegel steigt </a:t>
            </a: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Sandbänke nehmen ab,</a:t>
            </a:r>
            <a:br>
              <a:rPr lang="de-DE" sz="2200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Nordsee erwärmt </a:t>
            </a: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Nahrung nimmt ab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F3B5CD8-84B3-6754-CA7D-E2AAAEDED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840" y="2409839"/>
            <a:ext cx="4190759" cy="307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>
            <a:extLst>
              <a:ext uri="{FF2B5EF4-FFF2-40B4-BE49-F238E27FC236}">
                <a16:creationId xmlns:a16="http://schemas.microsoft.com/office/drawing/2014/main" id="{DE1BDD38-3E09-FA3E-0B25-B7FDFA949FD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8080" y="1825560"/>
            <a:ext cx="6322680" cy="4350960"/>
          </a:xfrm>
        </p:spPr>
        <p:txBody>
          <a:bodyPr>
            <a:normAutofit/>
          </a:bodyPr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Verlangsamte Vermehrung von Algen</a:t>
            </a:r>
            <a:br>
              <a:rPr lang="de-DE" sz="2200" b="1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Bsp.: Temperaturanstieg </a:t>
            </a:r>
            <a:r>
              <a:rPr lang="de-DE" sz="220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</a:t>
            </a:r>
            <a:r>
              <a:rPr lang="de-DE" sz="2200" dirty="0">
                <a:solidFill>
                  <a:schemeClr val="tx1"/>
                </a:solidFill>
                <a:latin typeface="+mj-lt"/>
              </a:rPr>
              <a:t> Abnahme des Fingertangs</a:t>
            </a:r>
          </a:p>
          <a:p>
            <a:pPr lvl="0">
              <a:spcBef>
                <a:spcPts val="1001"/>
              </a:spcBef>
              <a:buNone/>
            </a:pPr>
            <a:endParaRPr lang="de-DE" sz="2200" b="1" dirty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de-DE" sz="2200" b="1" dirty="0">
                <a:solidFill>
                  <a:schemeClr val="tx1"/>
                </a:solidFill>
                <a:latin typeface="+mj-lt"/>
              </a:rPr>
              <a:t>Spätere Phytoplanktonblüte</a:t>
            </a:r>
            <a:br>
              <a:rPr lang="de-DE" sz="2200" b="1" dirty="0">
                <a:solidFill>
                  <a:schemeClr val="tx1"/>
                </a:solidFill>
                <a:latin typeface="+mj-lt"/>
              </a:rPr>
            </a:br>
            <a:r>
              <a:rPr lang="de-DE" sz="2200" dirty="0">
                <a:solidFill>
                  <a:schemeClr val="tx1"/>
                </a:solidFill>
                <a:latin typeface="+mj-lt"/>
              </a:rPr>
              <a:t>Veränderung deutet auf saisonale Verschiebung hin</a:t>
            </a:r>
          </a:p>
          <a:p>
            <a:pPr lvl="0">
              <a:spcBef>
                <a:spcPts val="1001"/>
              </a:spcBef>
              <a:buNone/>
            </a:pPr>
            <a:endParaRPr lang="de-DE" sz="2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6ECB0381-E081-557D-89D5-835A699B63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3799" y="2494080"/>
            <a:ext cx="4019040" cy="301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3E371D1-1F69-5DD3-D520-C7A31ED16B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195800" flipH="1">
            <a:off x="-915878" y="813216"/>
            <a:ext cx="7130880" cy="534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264128-B10D-A0ED-FE1C-D9F5DD8770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01600" y="2951999"/>
            <a:ext cx="4586399" cy="33119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6">
            <a:extLst>
              <a:ext uri="{FF2B5EF4-FFF2-40B4-BE49-F238E27FC236}">
                <a16:creationId xmlns:a16="http://schemas.microsoft.com/office/drawing/2014/main" id="{144F2E7F-9558-ABBF-5F4B-200A613E665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27997" y="974586"/>
            <a:ext cx="6552000" cy="648000"/>
          </a:xfrm>
        </p:spPr>
        <p:txBody>
          <a:bodyPr>
            <a:noAutofit/>
          </a:bodyPr>
          <a:lstStyle/>
          <a:p>
            <a:pPr lvl="0" algn="ctr"/>
            <a:r>
              <a:rPr lang="de-DE" dirty="0">
                <a:cs typeface="Arial" pitchFamily="18"/>
              </a:rPr>
              <a:t>Schutzmaßnahmen auf Helgoland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B373020D-6FC1-4D60-8E52-9BB6B7F7ED90}"/>
              </a:ext>
            </a:extLst>
          </p:cNvPr>
          <p:cNvSpPr txBox="1"/>
          <p:nvPr/>
        </p:nvSpPr>
        <p:spPr>
          <a:xfrm>
            <a:off x="341540" y="1054746"/>
            <a:ext cx="6094429" cy="529422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b="0" i="0" u="sng" strike="noStrike" kern="1200" dirty="0">
                <a:ln>
                  <a:noFill/>
                </a:ln>
                <a:uFillTx/>
                <a:latin typeface="Calisto MT" panose="02040603050505030304" pitchFamily="18" charset="0"/>
                <a:ea typeface="Microsoft YaHei" pitchFamily="2"/>
                <a:cs typeface="Arial" pitchFamily="2"/>
              </a:rPr>
              <a:t>Wichtige Zonen &amp; Schutzmaßnahmen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b="1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Grenze des Naturschutzgebietes (Lila): </a:t>
            </a:r>
            <a:endParaRPr lang="de-DE" b="1" dirty="0">
              <a:latin typeface="Calisto MT" panose="02040603050505030304" pitchFamily="18" charset="0"/>
              <a:ea typeface="Microsoft YaHei" pitchFamily="2"/>
              <a:cs typeface="Arial" pitchFamily="2"/>
            </a:endParaRP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Umfasst große Teile von Helgoland &amp; Düne.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Sichert die einzigartige Flora und Fauna.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b="1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Schutzgebiet der </a:t>
            </a:r>
            <a:r>
              <a:rPr lang="de-DE" b="1" i="0" u="none" strike="noStrike" kern="1200" dirty="0" err="1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Lummenfelsen</a:t>
            </a:r>
            <a:r>
              <a:rPr lang="de-DE" b="1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 (Violett): 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Nordwest-Spitze der Hauptinsel.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Strenger Schutz für Brutvögel (z.B. Trottellumme).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Inklusive der Langen Anna.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Helgoländer Felssockel: Umgibt die Hauptinsel.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0" i="0" u="none" strike="noStrike" kern="1200" dirty="0">
                <a:ln>
                  <a:noFill/>
                </a:ln>
                <a:latin typeface="Calisto MT" panose="02040603050505030304" pitchFamily="18" charset="0"/>
                <a:ea typeface="Microsoft YaHei" pitchFamily="2"/>
                <a:cs typeface="Arial" pitchFamily="2"/>
              </a:rPr>
              <a:t>Wichtiger Lebensraum (z.B. für maritime Arten).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0628ED9-2A61-5D9C-1A7A-1F01A363A452}"/>
              </a:ext>
            </a:extLst>
          </p:cNvPr>
          <p:cNvSpPr txBox="1"/>
          <p:nvPr/>
        </p:nvSpPr>
        <p:spPr>
          <a:xfrm>
            <a:off x="1597292" y="286338"/>
            <a:ext cx="9352217" cy="69668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4000" b="1" i="0" strike="noStrike" kern="1200" dirty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Microsoft YaHei" pitchFamily="2"/>
                <a:cs typeface="Arial" pitchFamily="2"/>
              </a:rPr>
              <a:t>Schutzgebiete auf Helgoland – Die Karte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BF4D1D-E179-510E-A0E8-7799E953966F}"/>
              </a:ext>
            </a:extLst>
          </p:cNvPr>
          <p:cNvSpPr txBox="1"/>
          <p:nvPr/>
        </p:nvSpPr>
        <p:spPr>
          <a:xfrm>
            <a:off x="6435969" y="1594670"/>
            <a:ext cx="5146431" cy="3005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b="1" dirty="0">
                <a:latin typeface="Calisto MT" panose="02040603050505030304" pitchFamily="18" charset="0"/>
                <a:ea typeface="Microsoft YaHei" pitchFamily="2"/>
                <a:cs typeface="Arial" pitchFamily="2"/>
              </a:rPr>
              <a:t>Kurpark (Grün): 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dirty="0">
                <a:latin typeface="Calisto MT" panose="02040603050505030304" pitchFamily="18" charset="0"/>
                <a:ea typeface="Microsoft YaHei" pitchFamily="2"/>
                <a:cs typeface="Arial" pitchFamily="2"/>
              </a:rPr>
              <a:t>Erholungsgebiet und grüner Ausgleich.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dirty="0">
                <a:latin typeface="Calisto MT" panose="02040603050505030304" pitchFamily="18" charset="0"/>
                <a:ea typeface="Microsoft YaHei" pitchFamily="2"/>
                <a:cs typeface="Arial" pitchFamily="2"/>
              </a:rPr>
              <a:t>Helgoland-Düne (Separate Insel)</a:t>
            </a:r>
          </a:p>
          <a:p>
            <a:pPr marL="742950" lvl="1" indent="-285750" hangingPunct="0"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</a:pPr>
            <a:r>
              <a:rPr lang="de-DE" dirty="0">
                <a:latin typeface="Calisto MT" panose="02040603050505030304" pitchFamily="18" charset="0"/>
                <a:ea typeface="Microsoft YaHei" pitchFamily="2"/>
                <a:cs typeface="Arial" pitchFamily="2"/>
              </a:rPr>
              <a:t>Wichtiges Areal für Seehunde/Kegelrobben (nicht auf Karte</a:t>
            </a:r>
            <a:r>
              <a:rPr lang="de-DE" dirty="0">
                <a:ea typeface="Microsoft YaHei" pitchFamily="2"/>
                <a:cs typeface="Arial" pitchFamily="2"/>
              </a:rPr>
              <a:t>, aber zentral).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0C11D02-C587-83D7-F243-B25F1BA4B0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8417" y="293077"/>
            <a:ext cx="9024784" cy="6271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8350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D73BA8-55F2-BD95-C8F1-A823F58DEBCA}"/>
              </a:ext>
            </a:extLst>
          </p:cNvPr>
          <p:cNvSpPr txBox="1"/>
          <p:nvPr/>
        </p:nvSpPr>
        <p:spPr>
          <a:xfrm>
            <a:off x="288000" y="503999"/>
            <a:ext cx="8736857" cy="56459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3200" i="0" u="none" strike="noStrike" kern="1200" dirty="0">
                <a:ln>
                  <a:noFill/>
                </a:ln>
                <a:solidFill>
                  <a:schemeClr val="tx2"/>
                </a:solidFill>
                <a:latin typeface="+mj-lt"/>
                <a:ea typeface="Microsoft YaHei" pitchFamily="2"/>
                <a:cs typeface="Arial" pitchFamily="2"/>
              </a:rPr>
              <a:t>Technischer Schutz und Hochwassermaßnahmen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7787E7F-6FD0-E0D0-FD37-66653654DCFE}"/>
              </a:ext>
            </a:extLst>
          </p:cNvPr>
          <p:cNvSpPr txBox="1"/>
          <p:nvPr/>
        </p:nvSpPr>
        <p:spPr>
          <a:xfrm>
            <a:off x="94984" y="1316831"/>
            <a:ext cx="6646861" cy="284650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1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Küstenschutz der Hauptinsel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Herausforderung: Extreme Wellenbelastung (Hochsee) Maßnahmen: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Hochwasserschutzdeiche und -mauern (massive Stahlbeton-Bauwerke).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Ständige Anpassung an steigenden Meeresspiegel und Sturmfluten.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Buhnen und Steinmauern sichern das Ufer gegen Fels-Erosion.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StarSymbol"/>
              <a:buChar char="●"/>
              <a:tabLst/>
            </a:pPr>
            <a:endParaRPr lang="de-DE" sz="1050" b="0" i="0" u="none" strike="noStrike" kern="120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47B5F47-2E54-C3F8-D12C-9E61D6F23FF6}"/>
              </a:ext>
            </a:extLst>
          </p:cNvPr>
          <p:cNvSpPr txBox="1"/>
          <p:nvPr/>
        </p:nvSpPr>
        <p:spPr>
          <a:xfrm>
            <a:off x="5802923" y="3862141"/>
            <a:ext cx="6256178" cy="33580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1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Schutz der Düne (Sandinsel)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Herausforderung: Massive Sand-Erosion (Landverlust) Maßnahmen: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Regelmäßige Sandaufspülungen zum Ausgleich.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Bau von Wellenbrechern zur Minderung der Wellenenergie.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Buhnenverlängerung (Schutz der Robben-</a:t>
            </a:r>
            <a:r>
              <a:rPr lang="de-DE" sz="1600" b="0" i="0" u="none" strike="noStrike" kern="1200" dirty="0" err="1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Wurfsplätze</a:t>
            </a: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/Flughafen).</a:t>
            </a:r>
          </a:p>
          <a:p>
            <a:pPr marL="285750" marR="0" lvl="0" indent="-28575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Arial" panose="020B0604020202020204" pitchFamily="34" charset="0"/>
              <a:buChar char="•"/>
              <a:tabLst/>
            </a:pPr>
            <a:r>
              <a:rPr lang="de-DE" sz="1600" b="0" i="0" u="none" strike="noStrike" kern="1200" dirty="0">
                <a:ln>
                  <a:noFill/>
                </a:ln>
                <a:latin typeface="+mj-lt"/>
                <a:ea typeface="Microsoft YaHei" pitchFamily="2"/>
                <a:cs typeface="Arial" pitchFamily="2"/>
              </a:rPr>
              <a:t>Sandfangzäune zur natürlichen Dünenstabilisierung.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SzPct val="45000"/>
              <a:buFont typeface="StarSymbol"/>
              <a:buChar char="●"/>
              <a:tabLst/>
            </a:pPr>
            <a:endParaRPr lang="de-DE" sz="1000" b="0" i="0" u="none" strike="noStrike" kern="1200" dirty="0">
              <a:ln>
                <a:noFill/>
              </a:ln>
              <a:latin typeface="+mj-lt"/>
              <a:ea typeface="Microsoft YaHei" pitchFamily="2"/>
              <a:cs typeface="Arial" pitchFamily="2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7792CB-E369-1A5D-A4CF-30A42B140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82000" y="360000"/>
            <a:ext cx="2178000" cy="21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5D77FE6-9E25-F1EB-5383-18FEC12E48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374000"/>
            <a:ext cx="3744000" cy="24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701B8-6186-EC15-3CEB-D2DF2F68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0436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AA8B8D-BF19-6F89-0F7F-DCE52E3A5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62" y="1380757"/>
            <a:ext cx="10808676" cy="4902813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de-DE" b="1" u="sng" dirty="0">
                <a:solidFill>
                  <a:schemeClr val="tx1"/>
                </a:solidFill>
              </a:rPr>
              <a:t>Geologische Entstehung der Insel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Lange Anna vor Helgoland - roter Fels in der Nordsee | FRS </a:t>
            </a:r>
            <a:r>
              <a:rPr lang="de-DE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Helgoline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https://www.frs-helgoline.de/aktivitaeten/lange-anna-vor-helgoland#:~:text=Der%20r%C3%B6tliche%20Felsen%20der%20Langen,Mai%201860%20st%C3%BCrzte%20er%20ein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GEOWiki@LMU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Mesozoikum – </a:t>
            </a:r>
            <a:r>
              <a:rPr lang="de-DE" i="1" kern="1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GEOWiki@LMU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https://geowiki.geo.lmu.de/wiki/Mesozoikum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Krienke, D. K.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Geotope in Schleswig-Holstein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https://umweltanwendungen.schleswig-holstein.de/Geotope/content.php?gt=helgoland&amp;kapitel=heute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Maschmeyer, U.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Helgoland - eine Lerngeschichte der Hamsterkiste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https://www.hamsterkiste.de/5605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RTL News GmbH.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Was hat die Felseninsel Helgoland entstehen lassen? - (GEO)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https://www.geo.de/mitmachen/frage-des-tages/frage-des-tages-472019-was-hat-die-felseninsel-helgoland-30203540.html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Wilske, H.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Strand_und_Steine.de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https://strand-und-steine.de/landschaft/gfenster/helgoland/helgoland.htm abgerufen</a:t>
            </a:r>
          </a:p>
          <a:p>
            <a:pPr marL="457200" indent="-457200">
              <a:lnSpc>
                <a:spcPct val="150000"/>
              </a:lnSpc>
              <a:spcAft>
                <a:spcPts val="800"/>
              </a:spcAft>
            </a:pP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Wilske, H. (07. 10 2025). </a:t>
            </a:r>
            <a:r>
              <a:rPr lang="de-DE" i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Strand_und_Steine.de</a:t>
            </a:r>
            <a:r>
              <a:rPr lang="de-DE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Von https://strand-und-steine.de/landschaft/gfenster/helgoland/duene.htm abgerufen</a:t>
            </a:r>
          </a:p>
        </p:txBody>
      </p:sp>
    </p:spTree>
    <p:extLst>
      <p:ext uri="{BB962C8B-B14F-4D97-AF65-F5344CB8AC3E}">
        <p14:creationId xmlns:p14="http://schemas.microsoft.com/office/powerpoint/2010/main" val="23429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4D2FB8-F212-DA8D-A432-A07590DC6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Geologische Entstehung der Insel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C42472D6-FC1C-0755-1BA9-4D9D29494BF2}"/>
              </a:ext>
            </a:extLst>
          </p:cNvPr>
          <p:cNvGraphicFramePr/>
          <p:nvPr/>
        </p:nvGraphicFramePr>
        <p:xfrm>
          <a:off x="838200" y="1690688"/>
          <a:ext cx="10735310" cy="459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540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4A2C8-AE95-F508-13DE-6426768AF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BDC9F-D7BC-7429-BF84-E29043022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18453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EB8A37-E2C2-6BF2-8AC6-68E2F5C9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8" y="1732449"/>
            <a:ext cx="10808676" cy="490281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1800" b="1" u="sng" dirty="0">
                <a:solidFill>
                  <a:schemeClr val="tx1"/>
                </a:solidFill>
              </a:rPr>
              <a:t>Einfluss durch Wind und Wasser sowie Schutzmaßnahmen</a:t>
            </a: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600" dirty="0">
                <a:latin typeface="+mj-lt"/>
              </a:rPr>
              <a:t>Neue Wellenbrecher schützen Helgoland, Verfasser: Landesbetrieb für Küstenschutz, Nationalpark und Meeresschutz Schleswig-Holstein (LKN.SH),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 </a:t>
            </a:r>
            <a:r>
              <a:rPr lang="de-DE" altLang="de-DE" sz="1600" dirty="0"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https://www.thb.info/rubriken/umwelt/detail/news/neue-wellenbrecher-schuetzen-helgoland.html</a:t>
            </a:r>
            <a:endParaRPr lang="de-DE" altLang="de-DE" sz="1600" dirty="0">
              <a:latin typeface="+mj-lt"/>
            </a:endParaRP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600" dirty="0">
                <a:latin typeface="+mj-lt"/>
              </a:rPr>
              <a:t>Neue Wellenbrecher stoppen Sandverlust auf Helgoländer Düne, Verfasser: Deutsche Presse-Agentur (dpa) / WELT,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 </a:t>
            </a:r>
            <a:r>
              <a:rPr lang="de-DE" altLang="de-DE" sz="16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https://www.welt.de/regionales/hamburg/article170695055/Neue-Wellenbrecher-stoppen-Sandverlust-auf-Helgolaender-Duene.html</a:t>
            </a:r>
            <a:endParaRPr lang="de-DE" altLang="de-DE" sz="1600" dirty="0">
              <a:latin typeface="+mj-lt"/>
            </a:endParaRP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600" dirty="0">
                <a:latin typeface="+mj-lt"/>
              </a:rPr>
              <a:t>Helgoland mit Helgoländer Felssockel (FFH-Gebiet 1813-391), Verfasser: Bundesamt für Naturschutz (</a:t>
            </a:r>
            <a:r>
              <a:rPr lang="de-DE" altLang="de-DE" sz="1600" dirty="0" err="1">
                <a:latin typeface="+mj-lt"/>
              </a:rPr>
              <a:t>BfN</a:t>
            </a:r>
            <a:r>
              <a:rPr lang="de-DE" altLang="de-DE" sz="1600" dirty="0">
                <a:latin typeface="+mj-lt"/>
              </a:rPr>
              <a:t>),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 </a:t>
            </a:r>
            <a:r>
              <a:rPr lang="de-DE" altLang="de-DE" sz="16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https://www.bfn.de/natura-2000-gebiet/helgoland-mit-helgolaender-felssockel</a:t>
            </a:r>
            <a:endParaRPr lang="de-DE" altLang="de-DE" sz="1600" dirty="0">
              <a:latin typeface="+mj-lt"/>
            </a:endParaRP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600" dirty="0">
                <a:latin typeface="+mj-lt"/>
              </a:rPr>
              <a:t>Einfluss von Küstenschutzbauwerken auf </a:t>
            </a:r>
            <a:r>
              <a:rPr lang="de-DE" altLang="de-DE" sz="1600" dirty="0" err="1">
                <a:latin typeface="+mj-lt"/>
              </a:rPr>
              <a:t>Crustacea</a:t>
            </a:r>
            <a:r>
              <a:rPr lang="de-DE" altLang="de-DE" sz="1600" dirty="0">
                <a:latin typeface="+mj-lt"/>
              </a:rPr>
              <a:t> und bodenassoziierte Fischarten vor Helgoland, Verfasser: Stephanie </a:t>
            </a:r>
            <a:r>
              <a:rPr lang="de-DE" altLang="de-DE" sz="1600" dirty="0" err="1">
                <a:latin typeface="+mj-lt"/>
              </a:rPr>
              <a:t>Wehkamp</a:t>
            </a:r>
            <a:r>
              <a:rPr lang="de-DE" altLang="de-DE" sz="1600" dirty="0">
                <a:latin typeface="+mj-lt"/>
              </a:rPr>
              <a:t> &amp; Philipp Fischer (Alfred-Wegener-Institut, AWI),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 </a:t>
            </a:r>
            <a:r>
              <a:rPr lang="de-DE" altLang="de-DE" sz="16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https://epic.awi.de/id/eprint/32612/</a:t>
            </a:r>
            <a:endParaRPr lang="de-DE" altLang="de-DE" sz="1600" dirty="0">
              <a:latin typeface="+mj-lt"/>
            </a:endParaRPr>
          </a:p>
          <a:p>
            <a:pPr indent="-34290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1600" dirty="0">
                <a:latin typeface="+mj-lt"/>
              </a:rPr>
              <a:t>Deichverstärkung Helgoland, Verfasser: Technische Universität Braunschweig, Leichtweiß-Institut für Wasserbau und Wasserwirtschaft,</a:t>
            </a:r>
            <a:br>
              <a:rPr lang="de-DE" altLang="de-DE" sz="1600" dirty="0">
                <a:latin typeface="+mj-lt"/>
              </a:rPr>
            </a:br>
            <a:r>
              <a:rPr lang="de-DE" altLang="de-DE" sz="1600" dirty="0">
                <a:latin typeface="+mj-lt"/>
              </a:rPr>
              <a:t> </a:t>
            </a:r>
            <a:r>
              <a:rPr lang="de-DE" altLang="de-DE" sz="16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https://www.tu-braunschweig.de/lwi/hyku/forschung/projekte/deichverstaerkung-helgoland</a:t>
            </a:r>
            <a:endParaRPr lang="de-DE" altLang="de-DE" sz="1600" dirty="0">
              <a:latin typeface="+mj-lt"/>
            </a:endParaRPr>
          </a:p>
          <a:p>
            <a:pPr marL="36900" indent="0">
              <a:buNone/>
            </a:pPr>
            <a:endParaRPr lang="de-DE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21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BF0B8-C2C6-F19B-2820-DACACC00C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66311-509A-9DE7-590F-F84296137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9293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75EF37-C5AB-D1D7-1763-75E5621FF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169744"/>
            <a:ext cx="11441723" cy="5488963"/>
          </a:xfrm>
        </p:spPr>
        <p:txBody>
          <a:bodyPr>
            <a:normAutofit fontScale="40000" lnSpcReduction="20000"/>
          </a:bodyPr>
          <a:lstStyle/>
          <a:p>
            <a:pPr marL="36900" indent="0">
              <a:buNone/>
            </a:pPr>
            <a:r>
              <a:rPr lang="de-DE" sz="3500" b="1" u="sng" dirty="0">
                <a:solidFill>
                  <a:schemeClr val="tx1"/>
                </a:solidFill>
              </a:rPr>
              <a:t>Touristische Entwicklung und Anpassungen an den Klimawandel</a:t>
            </a: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Touristische Entwicklung und Anpassungen an den Klimawandel: 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Hotel Hochseeinsel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https://hotelhochseeinsel.de/insel-helgoland/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Historische Entwicklung:</a:t>
            </a: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Geschichte Helgolands: zwischen Piraten und Kurgästen</a:t>
            </a:r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https://www.frs-helgoline.de/aktivitaeten/helgolands-geschichte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Bedeutung des Tourismus:</a:t>
            </a: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Gästezahlen auf Helgoland geringer als vor der Pandemie</a:t>
            </a:r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https://www.sueddeutsche.de/reise/tourismus-gaestezahlen-auf-helgoland-geringer-als-vor-der-pandemie-dpa.urn-newsml-dpa-com-20090101-230225-99-733863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 zuletzt aufgerufen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Angebote &amp; Infrastruktur: </a:t>
            </a: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Unterirdisches Bunker-Museum auf Helgoland</a:t>
            </a:r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https://www.nordseetourismus.de/aktuelle-newsletter-beitraege/unterirdisches-bunker-museum-auf-helgoland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Filialen: Unsere Duty Free Shops auf Helgoland 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https://www.onlineshop-helgoland.de/entdecke-uns-auf-helgoland/filialen/?srsltid=AfmBOooO9H2Gk_dX6YnrmiZQJybRpxK2yhrLRfGm8IeocUNUaC5vXwxY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07.10.2025 </a:t>
            </a:r>
          </a:p>
        </p:txBody>
      </p:sp>
    </p:spTree>
    <p:extLst>
      <p:ext uri="{BB962C8B-B14F-4D97-AF65-F5344CB8AC3E}">
        <p14:creationId xmlns:p14="http://schemas.microsoft.com/office/powerpoint/2010/main" val="2149194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CC5C-7A61-6DD4-357F-8FEB9B63E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31C3F-4F45-E0FB-5FC9-FC01EBC8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9293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79FE0D-0DAD-25D8-A90E-F1E61DC6F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169744"/>
            <a:ext cx="11441723" cy="5488963"/>
          </a:xfrm>
        </p:spPr>
        <p:txBody>
          <a:bodyPr>
            <a:normAutofit fontScale="40000" lnSpcReduction="20000"/>
          </a:bodyPr>
          <a:lstStyle/>
          <a:p>
            <a:pPr marL="36900" indent="0">
              <a:buNone/>
            </a:pPr>
            <a:r>
              <a:rPr lang="de-DE" sz="3500" b="1" u="sng" dirty="0">
                <a:solidFill>
                  <a:schemeClr val="tx1"/>
                </a:solidFill>
              </a:rPr>
              <a:t>Touristische Entwicklung und Anpassungen an den Klimawandel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Kegelrobben und Seehunde auf Helgoland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https://www.helgoland.de/kegelrobben-und-seehunde-auf-helgoland/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Aktuelle Entwicklung:</a:t>
            </a: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Helgoland – „Die lange Anna“ und Deutschlands kleinstes Naturschutzgebiet</a:t>
            </a:r>
          </a:p>
          <a:p>
            <a:r>
              <a:rPr lang="de-DE" sz="2800" dirty="0">
                <a:effectLst/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https://www.59plus.de/helgoland-die-lange-anna-und-deutschlands-kleinstes-naturschutzgebiet/</a:t>
            </a:r>
            <a:r>
              <a:rPr lang="de-DE" sz="2800" dirty="0">
                <a:effectLst/>
                <a:latin typeface="+mj-lt"/>
                <a:cs typeface="Arial" panose="020B0604020202020204" pitchFamily="34" charset="0"/>
              </a:rPr>
              <a:t>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Zukunft &amp; Ziele: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Naturschutz auf Helgoland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https://www.greenpeace.de/biodiversitaet/meere/meeresschutz/tierisch-touristisch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Natur Rund um Helgoland 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https://www.helgoland.de/so-ist-helgoland/natur/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07.10.2025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Interviews mit Touristen: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Gästezahl auf Helgoland gestiegen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https://www.thb.info/rubriken/schifffahrt-service/detail/news/gaestezahl-auf-helgoland-gestiegen.html</a:t>
            </a:r>
            <a:r>
              <a:rPr lang="de-DE" sz="2800" dirty="0">
                <a:latin typeface="+mj-lt"/>
                <a:cs typeface="Arial" panose="020B0604020202020204" pitchFamily="34" charset="0"/>
              </a:rPr>
              <a:t> zuletzt aufgerufen am 08.10.2025</a:t>
            </a:r>
          </a:p>
          <a:p>
            <a:endParaRPr lang="de-DE" sz="2800" dirty="0">
              <a:latin typeface="+mj-lt"/>
              <a:cs typeface="Arial" panose="020B0604020202020204" pitchFamily="34" charset="0"/>
            </a:endParaRPr>
          </a:p>
          <a:p>
            <a:r>
              <a:rPr lang="de-DE" sz="2800" b="1" dirty="0">
                <a:latin typeface="+mj-lt"/>
                <a:cs typeface="Arial" panose="020B0604020202020204" pitchFamily="34" charset="0"/>
              </a:rPr>
              <a:t>Interviews mit Einheimischen:</a:t>
            </a:r>
          </a:p>
          <a:p>
            <a:r>
              <a:rPr lang="de-DE" sz="2800" dirty="0">
                <a:latin typeface="+mj-lt"/>
                <a:cs typeface="Arial" panose="020B0604020202020204" pitchFamily="34" charset="0"/>
              </a:rPr>
              <a:t>Eigenes Foto vom 30.09.2025 </a:t>
            </a:r>
          </a:p>
        </p:txBody>
      </p:sp>
    </p:spTree>
    <p:extLst>
      <p:ext uri="{BB962C8B-B14F-4D97-AF65-F5344CB8AC3E}">
        <p14:creationId xmlns:p14="http://schemas.microsoft.com/office/powerpoint/2010/main" val="2799038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D117B-0FF0-E17C-54B7-7F416A1FE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DB6E1-69A5-B7C8-2544-B47DA89A8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9293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E439C1-7937-C26E-DF7B-7A522FF4F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585" y="1043354"/>
            <a:ext cx="11441723" cy="5720861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de-DE" sz="1500" b="1" u="sng" dirty="0">
                <a:solidFill>
                  <a:schemeClr val="tx1"/>
                </a:solidFill>
              </a:rPr>
              <a:t>Touristische Entwicklung und Anpassungen an den Klimawandel</a:t>
            </a:r>
          </a:p>
          <a:p>
            <a:r>
              <a:rPr lang="de-DE" sz="1000" b="1" dirty="0">
                <a:latin typeface="+mj-lt"/>
                <a:cs typeface="Arial" panose="020B0604020202020204" pitchFamily="34" charset="0"/>
              </a:rPr>
              <a:t>Historische Entwicklungen: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Geschichte Helgolands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https://www.helgoland.de/so-ist-helgoland/geschichte/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 Helgolands geheimnisvolle Geschichte – Chronik einer Insel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https://www.ndr.de/geschichte/schauplaetze/Helgoland1148.html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am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b="1" dirty="0">
                <a:latin typeface="+mj-lt"/>
                <a:cs typeface="Arial" panose="020B0604020202020204" pitchFamily="34" charset="0"/>
              </a:rPr>
              <a:t>Bedeutung des Tourismus: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Tourismus in Schleswig-Holstein – Jahresbericht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https://www.statistik-nord.de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am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b="1" dirty="0">
                <a:latin typeface="+mj-lt"/>
                <a:cs typeface="Arial" panose="020B0604020202020204" pitchFamily="34" charset="0"/>
              </a:rPr>
              <a:t>Angebote &amp; Infrastruktur/ Aktuelle Entwicklung/ Zukunft &amp; Ziele: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„1. Helgoländer Nachhaltigkeitswoche – Green Week</a:t>
            </a:r>
          </a:p>
          <a:p>
            <a:r>
              <a:rPr lang="de-DE" sz="1000" u="sng" dirty="0">
                <a:latin typeface="+mj-lt"/>
                <a:cs typeface="Arial" panose="020B0604020202020204" pitchFamily="34" charset="0"/>
              </a:rPr>
              <a:t>https://www.helgoland.de/1-helgolaender-nachhaltigkeitswoche-green-week-startet-fuenf-tage-fuenf-themen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/ zuletzt aufgerufen am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Nachhaltige Inselentwicklung und Klimaanpassung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https://www.schleswig-holstein.de/DE/landesportal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am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Naturschutz und Tourismus im marinen Raum – Helgoland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https://www.bfn.de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am 25.09.2025</a:t>
            </a:r>
          </a:p>
          <a:p>
            <a:endParaRPr lang="de-DE" sz="1000" dirty="0">
              <a:latin typeface="+mj-lt"/>
              <a:cs typeface="Arial" panose="020B0604020202020204" pitchFamily="34" charset="0"/>
            </a:endParaRPr>
          </a:p>
          <a:p>
            <a:r>
              <a:rPr lang="de-DE" sz="1000" dirty="0">
                <a:latin typeface="+mj-lt"/>
                <a:cs typeface="Arial" panose="020B0604020202020204" pitchFamily="34" charset="0"/>
              </a:rPr>
              <a:t>Helgoland – Wirtschaft und Tourismus</a:t>
            </a:r>
          </a:p>
          <a:p>
            <a:r>
              <a:rPr lang="de-DE" sz="1000" dirty="0">
                <a:latin typeface="+mj-lt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https://de.wikipedia.org/wiki/Helgoland</a:t>
            </a:r>
            <a:r>
              <a:rPr lang="de-DE" sz="1000" dirty="0">
                <a:latin typeface="+mj-lt"/>
                <a:cs typeface="Arial" panose="020B0604020202020204" pitchFamily="34" charset="0"/>
              </a:rPr>
              <a:t> zuletzt aufgerufen am 25.09.2025</a:t>
            </a:r>
          </a:p>
        </p:txBody>
      </p:sp>
    </p:spTree>
    <p:extLst>
      <p:ext uri="{BB962C8B-B14F-4D97-AF65-F5344CB8AC3E}">
        <p14:creationId xmlns:p14="http://schemas.microsoft.com/office/powerpoint/2010/main" val="3250416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B0307-F48D-2775-09A9-89B3DB970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646D4-10DF-CCC1-9A88-9F2048FFD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9293"/>
            <a:ext cx="10353762" cy="970450"/>
          </a:xfrm>
        </p:spPr>
        <p:txBody>
          <a:bodyPr/>
          <a:lstStyle/>
          <a:p>
            <a:r>
              <a:rPr lang="de-DE" dirty="0"/>
              <a:t>Quellenverzeichnis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6E5EDC-0CCA-D0F1-1DAE-75129C35D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5" y="1043354"/>
            <a:ext cx="11711353" cy="572086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de-DE" sz="1500" b="1" u="sng" dirty="0">
                <a:solidFill>
                  <a:schemeClr val="tx1"/>
                </a:solidFill>
              </a:rPr>
              <a:t>Veränderungen der Biodiversität durch den Klimawandel und Schutzmaßnahmen</a:t>
            </a:r>
          </a:p>
          <a:p>
            <a:r>
              <a:rPr lang="de-DE" sz="1400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https://www.klimanavigator.eu/dossier/artikel/035868</a:t>
            </a:r>
            <a:r>
              <a:rPr lang="de-DE" sz="1400" dirty="0">
                <a:effectLst/>
              </a:rPr>
              <a:t> (zuletzt abgerufen: 16.10.25)</a:t>
            </a:r>
          </a:p>
          <a:p>
            <a:r>
              <a:rPr lang="de-DE" sz="140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https://www.jordsand.de/helgoland/eissturmvogel</a:t>
            </a:r>
            <a:r>
              <a:rPr lang="de-DE" sz="1400" dirty="0">
                <a:effectLst/>
              </a:rPr>
              <a:t> (zuletzt abgerufen: 16.10.25)</a:t>
            </a:r>
          </a:p>
          <a:p>
            <a:r>
              <a:rPr lang="de-DE" sz="1400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https://www.watson.ch/international/tier/859489212-diese-tiere-sind-besonders-bedroht-von-der-klimakrise</a:t>
            </a:r>
            <a:r>
              <a:rPr lang="de-DE" sz="1400" dirty="0">
                <a:effectLst/>
              </a:rPr>
              <a:t>  (zuletzt abgerufen: 16.10.25)</a:t>
            </a:r>
          </a:p>
          <a:p>
            <a:r>
              <a:rPr lang="de-DE" sz="1400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https://lex.dk/fingertang</a:t>
            </a:r>
            <a:r>
              <a:rPr lang="de-DE" sz="1400" dirty="0">
                <a:effectLst/>
              </a:rPr>
              <a:t> (zuletzt abgerufen: 16.10.25)</a:t>
            </a:r>
          </a:p>
          <a:p>
            <a:r>
              <a:rPr lang="de-DE" sz="1400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https://www.geomar.de/news/article/quallen-forschung-bittet-um-unterstuetzung</a:t>
            </a:r>
            <a:r>
              <a:rPr lang="de-DE" sz="1400" dirty="0">
                <a:effectLst/>
              </a:rPr>
              <a:t> (zuletzt abgerufen: 16.10.25)</a:t>
            </a:r>
          </a:p>
          <a:p>
            <a:r>
              <a:rPr lang="de-DE" sz="1400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https://www.helgoland.de/content/uploads/2021/04/Jordsand-Seehund-pv1-4.jpg</a:t>
            </a:r>
            <a:r>
              <a:rPr lang="de-DE" sz="1400" dirty="0">
                <a:effectLst/>
              </a:rPr>
              <a:t>  (zuletzt abgerufen: 14.10.25)</a:t>
            </a:r>
          </a:p>
          <a:p>
            <a:r>
              <a:rPr lang="de-DE" sz="1400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https://www.nabu.de/imperia/md/nabu/images/arten/tiere/voegel/alke/200723-nabu-trottellummen-johannes-klemenz.jpeg</a:t>
            </a:r>
            <a:r>
              <a:rPr lang="de-DE" sz="1400" dirty="0">
                <a:effectLst/>
              </a:rPr>
              <a:t>                                                                         (zuletzt abgerufen: 14.10.25)</a:t>
            </a:r>
          </a:p>
          <a:p>
            <a:r>
              <a:rPr lang="de-DE" sz="1400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https://www.rainerjensen.de/natur/tierwelt-auf-helgoland</a:t>
            </a:r>
            <a:r>
              <a:rPr lang="de-DE" sz="1400" dirty="0">
                <a:effectLst/>
              </a:rPr>
              <a:t> (zuletzt abgerufen: 15.10.25)</a:t>
            </a:r>
          </a:p>
          <a:p>
            <a:r>
              <a:rPr lang="de-DE" sz="1400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https://www.mellumrat.de/seehundzahlen-nehmen-ab</a:t>
            </a:r>
            <a:r>
              <a:rPr lang="de-DE" sz="1400" dirty="0">
                <a:effectLst/>
              </a:rPr>
              <a:t> (zuletzt abgerufen: 15.10.25)</a:t>
            </a:r>
          </a:p>
          <a:p>
            <a:r>
              <a:rPr lang="de-DE" sz="1400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https://www.rainerjensen.de/natur/tierwelt-auf-helgoland</a:t>
            </a:r>
            <a:r>
              <a:rPr lang="de-DE" sz="1400" dirty="0">
                <a:effectLst/>
              </a:rPr>
              <a:t> (zuletzt abgerufen: 15.10.25)</a:t>
            </a:r>
          </a:p>
          <a:p>
            <a:r>
              <a:rPr lang="de-DE" sz="1300" dirty="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https://umweltanwendungen.schleswig-holstein.de/Natura2000/pdf/mplan_inet/1813-391/1813-391Mplan_Text.pdf</a:t>
            </a:r>
            <a:r>
              <a:rPr lang="de-DE" sz="1300" dirty="0">
                <a:effectLst/>
              </a:rPr>
              <a:t>  (zuletzt abgerufen: 15.10.25)</a:t>
            </a:r>
          </a:p>
          <a:p>
            <a:r>
              <a:rPr lang="de-DE" sz="1300" dirty="0">
                <a:effectLst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https://www.inros-lackner.de/projekte/wasserbau-und-hafenlogistik/hochwasser-und-kuestenschutzbauwerke/landesschutzdeich-helgoland</a:t>
            </a:r>
            <a:r>
              <a:rPr lang="de-DE" sz="1300" dirty="0">
                <a:effectLst/>
              </a:rPr>
              <a:t>                                                 (zuletzt abgerufen: 15.10.25)</a:t>
            </a:r>
          </a:p>
          <a:p>
            <a:r>
              <a:rPr lang="de-DE" sz="1300" dirty="0">
                <a:effectLst/>
              </a:rPr>
              <a:t> </a:t>
            </a:r>
            <a:r>
              <a:rPr lang="de-DE" sz="1300" dirty="0">
                <a:effectLst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https://www.helgoland.de/content/uploads/sites/2/2017/07/wellenbrecher_lkn_2017_01.pdf</a:t>
            </a:r>
            <a:r>
              <a:rPr lang="de-DE" sz="1300" dirty="0">
                <a:effectLst/>
              </a:rPr>
              <a:t> (zuletzt abgerufen: 15.10.25)</a:t>
            </a:r>
          </a:p>
          <a:p>
            <a:endParaRPr lang="de-DE" sz="1400" dirty="0">
              <a:effectLst/>
            </a:endParaRPr>
          </a:p>
          <a:p>
            <a:endParaRPr lang="de-DE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743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C6B1FD-34EB-7C40-86E1-16EC1A67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Trennung vom Festland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FF92D77A-3225-3E3A-8B0D-190B67F1D5FA}"/>
              </a:ext>
            </a:extLst>
          </p:cNvPr>
          <p:cNvGraphicFramePr/>
          <p:nvPr/>
        </p:nvGraphicFramePr>
        <p:xfrm>
          <a:off x="838200" y="1690688"/>
          <a:ext cx="10124440" cy="445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4693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EB902-B010-2CD8-7D68-151F9BD2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Düne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78F232B2-9136-DC6E-09F2-7382ED108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1418190"/>
              </p:ext>
            </p:extLst>
          </p:nvPr>
        </p:nvGraphicFramePr>
        <p:xfrm>
          <a:off x="838200" y="1981200"/>
          <a:ext cx="11099800" cy="3637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92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F7B34A-EC5E-B4EF-A9D2-8E046923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Querschnitt der Insel und Verbindung zur Düne: Abbildungen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560D9FA-5AE2-C62A-0585-7BDED5062053}"/>
              </a:ext>
            </a:extLst>
          </p:cNvPr>
          <p:cNvGrpSpPr/>
          <p:nvPr/>
        </p:nvGrpSpPr>
        <p:grpSpPr>
          <a:xfrm>
            <a:off x="823663" y="2117443"/>
            <a:ext cx="5286874" cy="4170523"/>
            <a:chOff x="823663" y="2117443"/>
            <a:chExt cx="5286874" cy="417052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79A5AC51-27A5-581C-EB6D-2F3B303E0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2117443"/>
              <a:ext cx="5272337" cy="3647303"/>
            </a:xfrm>
            <a:prstGeom prst="rect">
              <a:avLst/>
            </a:prstGeom>
          </p:spPr>
        </p:pic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89FDBCEA-89B2-E3B6-B546-D5689BE1D7E7}"/>
                </a:ext>
              </a:extLst>
            </p:cNvPr>
            <p:cNvSpPr txBox="1"/>
            <p:nvPr/>
          </p:nvSpPr>
          <p:spPr>
            <a:xfrm>
              <a:off x="823663" y="5764746"/>
              <a:ext cx="5272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/>
                <a:t>Querschnitt der Insel</a:t>
              </a:r>
            </a:p>
            <a:p>
              <a:r>
                <a:rPr lang="de-DE" sz="1400" i="1" dirty="0"/>
                <a:t>Strand_und_Steine.de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A8E24B2-0B24-87B6-5823-6BEDEC7289D8}"/>
              </a:ext>
            </a:extLst>
          </p:cNvPr>
          <p:cNvGrpSpPr/>
          <p:nvPr/>
        </p:nvGrpSpPr>
        <p:grpSpPr>
          <a:xfrm>
            <a:off x="6551518" y="2117443"/>
            <a:ext cx="4573682" cy="4170523"/>
            <a:chOff x="6551518" y="2117443"/>
            <a:chExt cx="4573682" cy="417052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0BD9E53C-CBC9-06ED-C979-CB6D3FAB0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51518" y="2117443"/>
              <a:ext cx="4573682" cy="3647303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62A5AE7E-67CA-911D-3895-FBF2A1E77F63}"/>
                </a:ext>
              </a:extLst>
            </p:cNvPr>
            <p:cNvSpPr txBox="1"/>
            <p:nvPr/>
          </p:nvSpPr>
          <p:spPr>
            <a:xfrm>
              <a:off x="6551518" y="5764746"/>
              <a:ext cx="41063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/>
                <a:t>Alte Seekarte: Verbindung zwischen Düne und Insel</a:t>
              </a:r>
            </a:p>
            <a:p>
              <a:r>
                <a:rPr lang="de-DE" sz="1400" i="1" dirty="0"/>
                <a:t>Strand_und_Steine.de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210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F5EC6-90B8-399F-F4DF-6402A0FE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Wahrzeichen die „Lange Anna“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48A9FC93-F7F1-74F1-53AC-7718DF1F822F}"/>
              </a:ext>
            </a:extLst>
          </p:cNvPr>
          <p:cNvGraphicFramePr/>
          <p:nvPr/>
        </p:nvGraphicFramePr>
        <p:xfrm>
          <a:off x="607033" y="1690688"/>
          <a:ext cx="5846242" cy="3616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C740BAA-5FFC-166C-4E16-7888D3DA4614}"/>
              </a:ext>
            </a:extLst>
          </p:cNvPr>
          <p:cNvGrpSpPr/>
          <p:nvPr/>
        </p:nvGrpSpPr>
        <p:grpSpPr>
          <a:xfrm>
            <a:off x="6554875" y="1892384"/>
            <a:ext cx="4798925" cy="3736787"/>
            <a:chOff x="6554875" y="1892384"/>
            <a:chExt cx="4798925" cy="3736787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8A58EFA2-84A7-92F6-F75B-1E8726507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4875" y="1892384"/>
              <a:ext cx="4798925" cy="3213567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9C86F5A1-7284-1EAF-B908-A92D86CCDFC0}"/>
                </a:ext>
              </a:extLst>
            </p:cNvPr>
            <p:cNvSpPr txBox="1"/>
            <p:nvPr/>
          </p:nvSpPr>
          <p:spPr>
            <a:xfrm>
              <a:off x="6554875" y="5105951"/>
              <a:ext cx="4409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i="1" dirty="0"/>
                <a:t>Die „Lange Anna“</a:t>
              </a:r>
            </a:p>
            <a:p>
              <a:r>
                <a:rPr lang="en-US" sz="1400" i="1" dirty="0"/>
                <a:t>FRS </a:t>
              </a:r>
              <a:r>
                <a:rPr lang="en-US" sz="1400" i="1" dirty="0" err="1"/>
                <a:t>Helgoline</a:t>
              </a:r>
              <a:r>
                <a:rPr lang="en-US" sz="1400" i="1" dirty="0"/>
                <a:t> GmbH &amp; Co. KG</a:t>
              </a:r>
              <a:endParaRPr lang="de-DE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2119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10F80-F2E4-4D4D-A62D-21BD1FF66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2297906"/>
            <a:ext cx="8915400" cy="2262188"/>
          </a:xfrm>
        </p:spPr>
        <p:txBody>
          <a:bodyPr>
            <a:normAutofit fontScale="90000"/>
          </a:bodyPr>
          <a:lstStyle/>
          <a:p>
            <a:r>
              <a:rPr lang="de-DE" sz="5300" dirty="0"/>
              <a:t>2. </a:t>
            </a:r>
            <a:r>
              <a:rPr lang="de-DE" sz="5300" dirty="0">
                <a:solidFill>
                  <a:schemeClr val="tx1"/>
                </a:solidFill>
              </a:rPr>
              <a:t>Einfluss durch Wind und Wasser sowie Schutzmaßnahmen</a:t>
            </a:r>
            <a:br>
              <a:rPr lang="de-DE" dirty="0">
                <a:solidFill>
                  <a:schemeClr val="tx1"/>
                </a:solidFill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0463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iefer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chiefer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hiefer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TM04033929[[fn=Schiefer]]</Template>
  <TotalTime>0</TotalTime>
  <Words>2507</Words>
  <Application>Microsoft Office PowerPoint</Application>
  <PresentationFormat>Breitbild</PresentationFormat>
  <Paragraphs>293</Paragraphs>
  <Slides>44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3" baseType="lpstr">
      <vt:lpstr>Microsoft YaHei</vt:lpstr>
      <vt:lpstr>Aptos</vt:lpstr>
      <vt:lpstr>Arial</vt:lpstr>
      <vt:lpstr>Calibri Light</vt:lpstr>
      <vt:lpstr>Calisto MT</vt:lpstr>
      <vt:lpstr>OpenSymbol</vt:lpstr>
      <vt:lpstr>StarSymbol</vt:lpstr>
      <vt:lpstr>Wingdings 2</vt:lpstr>
      <vt:lpstr>Schiefer</vt:lpstr>
      <vt:lpstr>Helgoland 2025</vt:lpstr>
      <vt:lpstr>Geo-Profil des 13. Jahrgang  Thema: Auswirkungen des Klimawandels auf Helgoland und Anpassungsmaßnahmen </vt:lpstr>
      <vt:lpstr>Inhalt</vt:lpstr>
      <vt:lpstr>1. Geologische Entstehung der Insel</vt:lpstr>
      <vt:lpstr>Trennung vom Festland</vt:lpstr>
      <vt:lpstr>Die Düne</vt:lpstr>
      <vt:lpstr>Querschnitt der Insel und Verbindung zur Düne: Abbildungen</vt:lpstr>
      <vt:lpstr>Das Wahrzeichen die „Lange Anna“</vt:lpstr>
      <vt:lpstr>2. Einfluss durch Wind und Wasser sowie Schutzmaßnahmen </vt:lpstr>
      <vt:lpstr>Allgemeines zur einzigen Hochseeinsel Deutschlands</vt:lpstr>
      <vt:lpstr>Schutzmaßnahmen und Eingriffe</vt:lpstr>
      <vt:lpstr>Zukünftige Strategien </vt:lpstr>
      <vt:lpstr>Bewertung und Ausblick</vt:lpstr>
      <vt:lpstr>3. Touristische Entwicklung und Anpassungen an den Klimawandel</vt:lpstr>
      <vt:lpstr>Ausgestaltung und Entwicklung des Tourismus auf Helgoland </vt:lpstr>
      <vt:lpstr>Historische Entwicklung </vt:lpstr>
      <vt:lpstr>Bedeutung des Tourismus </vt:lpstr>
      <vt:lpstr>Angebote &amp; Infrastruktur </vt:lpstr>
      <vt:lpstr>Aktuelle Entwicklung </vt:lpstr>
      <vt:lpstr>Zukunft &amp; Ziele</vt:lpstr>
      <vt:lpstr>Veränderung des Klimas und Folgen für die Insel</vt:lpstr>
      <vt:lpstr>Interviews mit Touristen </vt:lpstr>
      <vt:lpstr>Interviews mit Einheimischen </vt:lpstr>
      <vt:lpstr>4. Veränderungen der Biodiversität durch den Klimawandel und Schutzmaßnahmen</vt:lpstr>
      <vt:lpstr>Tierbestand</vt:lpstr>
      <vt:lpstr>Entwicklung des Tierbestands</vt:lpstr>
      <vt:lpstr>Flora auf Helgoland</vt:lpstr>
      <vt:lpstr>PowerPoint-Präsentation</vt:lpstr>
      <vt:lpstr>PowerPoint-Präsentation</vt:lpstr>
      <vt:lpstr>PowerPoint-Präsentation</vt:lpstr>
      <vt:lpstr>Veränderung der Biodiversität durch Klimawandel und Schutzmaßnahmen </vt:lpstr>
      <vt:lpstr>Veränderung der Biodiversität - Klimawandel</vt:lpstr>
      <vt:lpstr>PowerPoint-Präsentation</vt:lpstr>
      <vt:lpstr>PowerPoint-Präsentation</vt:lpstr>
      <vt:lpstr>Schutzmaßnahmen auf Helgoland</vt:lpstr>
      <vt:lpstr>PowerPoint-Präsentation</vt:lpstr>
      <vt:lpstr>PowerPoint-Präsentation</vt:lpstr>
      <vt:lpstr>PowerPoint-Präsentation</vt:lpstr>
      <vt:lpstr>Quellenverzeichnis</vt:lpstr>
      <vt:lpstr>Quellenverzeichnis</vt:lpstr>
      <vt:lpstr>Quellenverzeichnis</vt:lpstr>
      <vt:lpstr>Quellenverzeichnis</vt:lpstr>
      <vt:lpstr>Quellenverzeichnis</vt:lpstr>
      <vt:lpstr>Quellenverzeichnis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Nils Zarnbach</dc:creator>
  <cp:lastModifiedBy>Nils Zarnbach</cp:lastModifiedBy>
  <cp:revision>8</cp:revision>
  <dcterms:created xsi:type="dcterms:W3CDTF">2025-10-07T08:11:03Z</dcterms:created>
  <dcterms:modified xsi:type="dcterms:W3CDTF">2025-10-21T09:39:19Z</dcterms:modified>
</cp:coreProperties>
</file>